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ejaVu Serif" charset="1" panose="02060603050605020204"/>
      <p:regular r:id="rId14"/>
    </p:embeddedFont>
    <p:embeddedFont>
      <p:font typeface="DejaVu Serif Bold" charset="1" panose="02060803050605020204"/>
      <p:regular r:id="rId15"/>
    </p:embeddedFont>
    <p:embeddedFont>
      <p:font typeface="DejaVu Serif Italics" charset="1" panose="020606030503050B0204"/>
      <p:regular r:id="rId16"/>
    </p:embeddedFont>
    <p:embeddedFont>
      <p:font typeface="DejaVu Serif Bold Italics" charset="1" panose="020608030503050B0204"/>
      <p:regular r:id="rId17"/>
    </p:embeddedFont>
    <p:embeddedFont>
      <p:font typeface="Cardo" charset="1" panose="02020600000000000000"/>
      <p:regular r:id="rId18"/>
    </p:embeddedFont>
    <p:embeddedFont>
      <p:font typeface="Cardo Bold" charset="1" panose="02020804080000020003"/>
      <p:regular r:id="rId19"/>
    </p:embeddedFont>
    <p:embeddedFont>
      <p:font typeface="Cardo Italics" charset="1" panose="02020600000000000000"/>
      <p:regular r:id="rId20"/>
    </p:embeddedFont>
    <p:embeddedFont>
      <p:font typeface="Arapey" charset="1" panose="02000000000000000000"/>
      <p:regular r:id="rId21"/>
    </p:embeddedFont>
    <p:embeddedFont>
      <p:font typeface="Arapey Bold" charset="1" panose="02000000000000000000"/>
      <p:regular r:id="rId22"/>
    </p:embeddedFont>
    <p:embeddedFont>
      <p:font typeface="Arapey Italics" charset="1" panose="02000000000000000000"/>
      <p:regular r:id="rId23"/>
    </p:embeddedFont>
    <p:embeddedFont>
      <p:font typeface="Arapey Bold Italics" charset="1" panose="02000000000000000000"/>
      <p:regular r:id="rId24"/>
    </p:embeddedFont>
    <p:embeddedFont>
      <p:font typeface="Belleza" charset="1" panose="02000503050000020003"/>
      <p:regular r:id="rId25"/>
    </p:embeddedFont>
    <p:embeddedFont>
      <p:font typeface="Maharlika" charset="1" panose="00000000000000000000"/>
      <p:regular r:id="rId26"/>
    </p:embeddedFont>
    <p:embeddedFont>
      <p:font typeface="Carelia" charset="1" panose="00000500000000000000"/>
      <p:regular r:id="rId27"/>
    </p:embeddedFont>
    <p:embeddedFont>
      <p:font typeface="Carelia Italics" charset="1" panose="00000500000000000000"/>
      <p:regular r:id="rId28"/>
    </p:embeddedFont>
    <p:embeddedFont>
      <p:font typeface="Comic Sans" charset="1" panose="03000702030302020204"/>
      <p:regular r:id="rId29"/>
    </p:embeddedFont>
    <p:embeddedFont>
      <p:font typeface="Comic Sans Bold" charset="1" panose="03000902030302020204"/>
      <p:regular r:id="rId30"/>
    </p:embeddedFont>
    <p:embeddedFont>
      <p:font typeface="Comic Sans Italics" charset="1" panose="03000702030302060204"/>
      <p:regular r:id="rId31"/>
    </p:embeddedFont>
    <p:embeddedFont>
      <p:font typeface="Comic Sans Bold Italics" charset="1" panose="03000902030302060204"/>
      <p:regular r:id="rId32"/>
    </p:embeddedFont>
    <p:embeddedFont>
      <p:font typeface="Canva Sans" charset="1" panose="020B0503030501040103"/>
      <p:regular r:id="rId33"/>
    </p:embeddedFont>
    <p:embeddedFont>
      <p:font typeface="Canva Sans Bold" charset="1" panose="020B0803030501040103"/>
      <p:regular r:id="rId34"/>
    </p:embeddedFont>
    <p:embeddedFont>
      <p:font typeface="Canva Sans Italics" charset="1" panose="020B0503030501040103"/>
      <p:regular r:id="rId35"/>
    </p:embeddedFont>
    <p:embeddedFont>
      <p:font typeface="Canva Sans Bold Italics" charset="1" panose="020B0803030501040103"/>
      <p:regular r:id="rId36"/>
    </p:embeddedFont>
    <p:embeddedFont>
      <p:font typeface="Canva Sans Medium" charset="1" panose="020B0603030501040103"/>
      <p:regular r:id="rId37"/>
    </p:embeddedFont>
    <p:embeddedFont>
      <p:font typeface="Canva Sans Medium Italics" charset="1" panose="020B0603030501040103"/>
      <p:regular r:id="rId38"/>
    </p:embeddedFont>
    <p:embeddedFont>
      <p:font typeface="Hagrid Text" charset="1" panose="00000500000000000000"/>
      <p:regular r:id="rId39"/>
    </p:embeddedFont>
    <p:embeddedFont>
      <p:font typeface="Hagrid Text Bold" charset="1" panose="00000800000000000000"/>
      <p:regular r:id="rId40"/>
    </p:embeddedFont>
    <p:embeddedFont>
      <p:font typeface="Hagrid Text Thin" charset="1" panose="00000200000000000000"/>
      <p:regular r:id="rId41"/>
    </p:embeddedFont>
    <p:embeddedFont>
      <p:font typeface="Hagrid Text Light" charset="1" panose="00000400000000000000"/>
      <p:regular r:id="rId42"/>
    </p:embeddedFont>
    <p:embeddedFont>
      <p:font typeface="Hagrid Text Heavy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64" Target="slides/slide21.xml" Type="http://schemas.openxmlformats.org/officeDocument/2006/relationships/slide"/><Relationship Id="rId65" Target="slides/slide22.xml" Type="http://schemas.openxmlformats.org/officeDocument/2006/relationships/slide"/><Relationship Id="rId66" Target="slides/slide23.xml" Type="http://schemas.openxmlformats.org/officeDocument/2006/relationships/slide"/><Relationship Id="rId67" Target="slides/slide24.xml" Type="http://schemas.openxmlformats.org/officeDocument/2006/relationships/slide"/><Relationship Id="rId68" Target="slides/slide25.xml" Type="http://schemas.openxmlformats.org/officeDocument/2006/relationships/slide"/><Relationship Id="rId69" Target="slides/slide26.xml" Type="http://schemas.openxmlformats.org/officeDocument/2006/relationships/slide"/><Relationship Id="rId7" Target="fonts/font7.fntdata" Type="http://schemas.openxmlformats.org/officeDocument/2006/relationships/font"/><Relationship Id="rId70" Target="slides/slide27.xml" Type="http://schemas.openxmlformats.org/officeDocument/2006/relationships/slide"/><Relationship Id="rId71" Target="slides/slide28.xml" Type="http://schemas.openxmlformats.org/officeDocument/2006/relationships/slide"/><Relationship Id="rId72" Target="slides/slide29.xml" Type="http://schemas.openxmlformats.org/officeDocument/2006/relationships/slide"/><Relationship Id="rId73" Target="slides/slide30.xml" Type="http://schemas.openxmlformats.org/officeDocument/2006/relationships/slide"/><Relationship Id="rId74" Target="slides/slide31.xml" Type="http://schemas.openxmlformats.org/officeDocument/2006/relationships/slide"/><Relationship Id="rId75" Target="slides/slide32.xml" Type="http://schemas.openxmlformats.org/officeDocument/2006/relationships/slide"/><Relationship Id="rId76" Target="slides/slide33.xml" Type="http://schemas.openxmlformats.org/officeDocument/2006/relationships/slide"/><Relationship Id="rId77" Target="slides/slide34.xml" Type="http://schemas.openxmlformats.org/officeDocument/2006/relationships/slide"/><Relationship Id="rId78" Target="slides/slide35.xml" Type="http://schemas.openxmlformats.org/officeDocument/2006/relationships/slide"/><Relationship Id="rId79" Target="slides/slide36.xml" Type="http://schemas.openxmlformats.org/officeDocument/2006/relationships/slide"/><Relationship Id="rId8" Target="fonts/font8.fntdata" Type="http://schemas.openxmlformats.org/officeDocument/2006/relationships/font"/><Relationship Id="rId80" Target="slides/slide37.xml" Type="http://schemas.openxmlformats.org/officeDocument/2006/relationships/slide"/><Relationship Id="rId81" Target="slides/slide38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jpeg" Type="http://schemas.openxmlformats.org/officeDocument/2006/relationships/image"/><Relationship Id="rId4" Target="../media/image3.pn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24.png" Type="http://schemas.openxmlformats.org/officeDocument/2006/relationships/image"/><Relationship Id="rId8" Target="../media/image30.pn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2.jpeg" Type="http://schemas.openxmlformats.org/officeDocument/2006/relationships/image"/><Relationship Id="rId7" Target="../media/image31.jpe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1.jpeg" Type="http://schemas.openxmlformats.org/officeDocument/2006/relationships/image"/><Relationship Id="rId7" Target="../media/image30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1.jpeg" Type="http://schemas.openxmlformats.org/officeDocument/2006/relationships/image"/><Relationship Id="rId7" Target="../media/image30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jpe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1.jpeg" Type="http://schemas.openxmlformats.org/officeDocument/2006/relationships/image"/><Relationship Id="rId7" Target="../media/image30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41.jpeg" Type="http://schemas.openxmlformats.org/officeDocument/2006/relationships/image"/><Relationship Id="rId7" Target="../media/VAF1eZ6o6KM.mp4" Type="http://schemas.openxmlformats.org/officeDocument/2006/relationships/video"/><Relationship Id="rId8" Target="../media/VAF1eZ6o6KM.mp4" Type="http://schemas.microsoft.com/office/2007/relationships/media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28.png" Type="http://schemas.openxmlformats.org/officeDocument/2006/relationships/image"/><Relationship Id="rId6" Target="../media/image6.png" Type="http://schemas.openxmlformats.org/officeDocument/2006/relationships/image"/><Relationship Id="rId7" Target="../media/image16.jpe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40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png" Type="http://schemas.openxmlformats.org/officeDocument/2006/relationships/image"/><Relationship Id="rId4" Target="../media/image45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.jpeg" Type="http://schemas.openxmlformats.org/officeDocument/2006/relationships/image"/><Relationship Id="rId7" Target="../media/image3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1.pn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.jpeg" Type="http://schemas.openxmlformats.org/officeDocument/2006/relationships/image"/><Relationship Id="rId7" Target="../media/image3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.jpeg" Type="http://schemas.openxmlformats.org/officeDocument/2006/relationships/image"/><Relationship Id="rId7" Target="../media/image3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.jpeg" Type="http://schemas.openxmlformats.org/officeDocument/2006/relationships/image"/><Relationship Id="rId7" Target="../media/image3.png" Type="http://schemas.openxmlformats.org/officeDocument/2006/relationships/image"/><Relationship Id="rId8" Target="../media/image7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2.jpeg" Type="http://schemas.openxmlformats.org/officeDocument/2006/relationships/image"/><Relationship Id="rId7" Target="../media/image3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png" Type="http://schemas.openxmlformats.org/officeDocument/2006/relationships/image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7.png" Type="http://schemas.openxmlformats.org/officeDocument/2006/relationships/image"/><Relationship Id="rId8" Target="../media/image46.pn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10.png" Type="http://schemas.openxmlformats.org/officeDocument/2006/relationships/image"/><Relationship Id="rId12" Target="../media/image7.png" Type="http://schemas.openxmlformats.org/officeDocument/2006/relationships/image"/><Relationship Id="rId13" Target="../media/image8.png" Type="http://schemas.openxmlformats.org/officeDocument/2006/relationships/image"/><Relationship Id="rId2" Target="../media/image1.jpeg" Type="http://schemas.openxmlformats.org/officeDocument/2006/relationships/image"/><Relationship Id="rId3" Target="../media/image29.jpeg" Type="http://schemas.openxmlformats.org/officeDocument/2006/relationships/image"/><Relationship Id="rId4" Target="../media/image3.png" Type="http://schemas.openxmlformats.org/officeDocument/2006/relationships/image"/><Relationship Id="rId5" Target="../media/image2.jpeg" Type="http://schemas.openxmlformats.org/officeDocument/2006/relationships/image"/><Relationship Id="rId6" Target="../media/image16.jpeg" Type="http://schemas.openxmlformats.org/officeDocument/2006/relationships/image"/><Relationship Id="rId7" Target="../media/image17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1.pn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1.pn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8.pn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26.jpeg" Type="http://schemas.openxmlformats.org/officeDocument/2006/relationships/image"/><Relationship Id="rId12" Target="../media/image27.jpe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17.png" Type="http://schemas.openxmlformats.org/officeDocument/2006/relationships/image"/><Relationship Id="rId5" Target="../media/image24.png" Type="http://schemas.openxmlformats.org/officeDocument/2006/relationships/image"/><Relationship Id="rId6" Target="../media/image4.png" Type="http://schemas.openxmlformats.org/officeDocument/2006/relationships/image"/><Relationship Id="rId7" Target="../media/image25.png" Type="http://schemas.openxmlformats.org/officeDocument/2006/relationships/image"/><Relationship Id="rId8" Target="../media/image8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Relationship Id="rId8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296991">
            <a:off x="1692141" y="349147"/>
            <a:ext cx="17267480" cy="11097274"/>
          </a:xfrm>
          <a:custGeom>
            <a:avLst/>
            <a:gdLst/>
            <a:ahLst/>
            <a:cxnLst/>
            <a:rect r="r" b="b" t="t" l="l"/>
            <a:pathLst>
              <a:path h="11097274" w="17267480">
                <a:moveTo>
                  <a:pt x="0" y="0"/>
                </a:moveTo>
                <a:lnTo>
                  <a:pt x="17267480" y="0"/>
                </a:lnTo>
                <a:lnTo>
                  <a:pt x="17267480" y="11097275"/>
                </a:lnTo>
                <a:lnTo>
                  <a:pt x="0" y="11097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60405">
            <a:off x="15230777" y="5613257"/>
            <a:ext cx="4966164" cy="6057584"/>
          </a:xfrm>
          <a:custGeom>
            <a:avLst/>
            <a:gdLst/>
            <a:ahLst/>
            <a:cxnLst/>
            <a:rect r="r" b="b" t="t" l="l"/>
            <a:pathLst>
              <a:path h="6057584" w="4966164">
                <a:moveTo>
                  <a:pt x="0" y="0"/>
                </a:moveTo>
                <a:lnTo>
                  <a:pt x="4966163" y="0"/>
                </a:lnTo>
                <a:lnTo>
                  <a:pt x="4966163" y="6057584"/>
                </a:lnTo>
                <a:lnTo>
                  <a:pt x="0" y="60575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273966">
            <a:off x="15633257" y="879567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6" y="0"/>
                </a:lnTo>
                <a:lnTo>
                  <a:pt x="5117166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7259">
            <a:off x="8362120" y="574214"/>
            <a:ext cx="891928" cy="908972"/>
          </a:xfrm>
          <a:custGeom>
            <a:avLst/>
            <a:gdLst/>
            <a:ahLst/>
            <a:cxnLst/>
            <a:rect r="r" b="b" t="t" l="l"/>
            <a:pathLst>
              <a:path h="908972" w="891928">
                <a:moveTo>
                  <a:pt x="0" y="0"/>
                </a:moveTo>
                <a:lnTo>
                  <a:pt x="891929" y="0"/>
                </a:lnTo>
                <a:lnTo>
                  <a:pt x="891929" y="908972"/>
                </a:lnTo>
                <a:lnTo>
                  <a:pt x="0" y="908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25965">
            <a:off x="2374994" y="1877036"/>
            <a:ext cx="7285162" cy="7716060"/>
          </a:xfrm>
          <a:custGeom>
            <a:avLst/>
            <a:gdLst/>
            <a:ahLst/>
            <a:cxnLst/>
            <a:rect r="r" b="b" t="t" l="l"/>
            <a:pathLst>
              <a:path h="7716060" w="7285162">
                <a:moveTo>
                  <a:pt x="0" y="0"/>
                </a:moveTo>
                <a:lnTo>
                  <a:pt x="7285162" y="0"/>
                </a:lnTo>
                <a:lnTo>
                  <a:pt x="7285162" y="7716060"/>
                </a:lnTo>
                <a:lnTo>
                  <a:pt x="0" y="7716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1742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25603">
            <a:off x="198325" y="6190219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436364">
            <a:off x="8618402" y="2631071"/>
            <a:ext cx="9746495" cy="405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2"/>
              </a:lnSpc>
            </a:pPr>
            <a:r>
              <a:rPr lang="en-US" sz="15910" u="sng">
                <a:solidFill>
                  <a:srgbClr val="605048"/>
                </a:solidFill>
                <a:latin typeface="Carelia"/>
              </a:rPr>
              <a:t>J.R.D Tata</a:t>
            </a:r>
          </a:p>
        </p:txBody>
      </p:sp>
      <p:sp>
        <p:nvSpPr>
          <p:cNvPr name="TextBox 15" id="15"/>
          <p:cNvSpPr txBox="true"/>
          <p:nvPr/>
        </p:nvSpPr>
        <p:spPr>
          <a:xfrm rot="-322023">
            <a:off x="8591613" y="796451"/>
            <a:ext cx="10062800" cy="128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7"/>
              </a:lnSpc>
            </a:pPr>
            <a:r>
              <a:rPr lang="en-US" sz="7483">
                <a:solidFill>
                  <a:srgbClr val="605048"/>
                </a:solidFill>
                <a:latin typeface="Arapey Bold"/>
              </a:rPr>
              <a:t>Death Anniversary of </a:t>
            </a:r>
          </a:p>
        </p:txBody>
      </p:sp>
      <p:sp>
        <p:nvSpPr>
          <p:cNvPr name="TextBox 16" id="16"/>
          <p:cNvSpPr txBox="true"/>
          <p:nvPr/>
        </p:nvSpPr>
        <p:spPr>
          <a:xfrm rot="-309301">
            <a:off x="10572075" y="7286392"/>
            <a:ext cx="395257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5048"/>
                </a:solidFill>
                <a:latin typeface="Canva Sans"/>
              </a:rPr>
              <a:t>29 July 1904 –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5048"/>
                </a:solidFill>
                <a:latin typeface="Canva Sans"/>
              </a:rPr>
              <a:t>29 November 1993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87969" y="-2692472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4"/>
                </a:lnTo>
                <a:lnTo>
                  <a:pt x="0" y="15671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6871" y="64453"/>
            <a:ext cx="9922541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harlika"/>
              </a:rPr>
              <a:t>Indias’s First...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871" y="2221485"/>
            <a:ext cx="11153515" cy="231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673" indent="-717337" lvl="1">
              <a:lnSpc>
                <a:spcPts val="9303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Pilot Licence - 1929</a:t>
            </a:r>
          </a:p>
          <a:p>
            <a:pPr algn="ctr">
              <a:lnSpc>
                <a:spcPts val="930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87969" y="-2692472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4"/>
                </a:lnTo>
                <a:lnTo>
                  <a:pt x="0" y="15671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6871" y="64453"/>
            <a:ext cx="9922541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harlika"/>
              </a:rPr>
              <a:t>Indias’s First...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871" y="2221485"/>
            <a:ext cx="11153515" cy="231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673" indent="-717337" lvl="1">
              <a:lnSpc>
                <a:spcPts val="9303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Pilot Licence - 1929</a:t>
            </a:r>
          </a:p>
          <a:p>
            <a:pPr algn="ctr">
              <a:lnSpc>
                <a:spcPts val="930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86871" y="3308667"/>
            <a:ext cx="13628302" cy="116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6403" indent="-733201" lvl="1">
              <a:lnSpc>
                <a:spcPts val="9508"/>
              </a:lnSpc>
              <a:buFont typeface="Arial"/>
              <a:buChar char="•"/>
            </a:pPr>
            <a:r>
              <a:rPr lang="en-US" sz="6792">
                <a:solidFill>
                  <a:srgbClr val="000000"/>
                </a:solidFill>
                <a:latin typeface="Canva Sans Bold"/>
              </a:rPr>
              <a:t>Commercial Airline - 1932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87969" y="-2692472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4"/>
                </a:lnTo>
                <a:lnTo>
                  <a:pt x="0" y="15671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6871" y="64453"/>
            <a:ext cx="9922541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harlika"/>
              </a:rPr>
              <a:t>Indias’s First...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871" y="2221485"/>
            <a:ext cx="11153515" cy="231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673" indent="-717337" lvl="1">
              <a:lnSpc>
                <a:spcPts val="9303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Pilot Licence - 1929</a:t>
            </a:r>
          </a:p>
          <a:p>
            <a:pPr algn="ctr">
              <a:lnSpc>
                <a:spcPts val="930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86871" y="3308667"/>
            <a:ext cx="13628302" cy="116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6403" indent="-733201" lvl="1">
              <a:lnSpc>
                <a:spcPts val="9508"/>
              </a:lnSpc>
              <a:buFont typeface="Arial"/>
              <a:buChar char="•"/>
            </a:pPr>
            <a:r>
              <a:rPr lang="en-US" sz="6792">
                <a:solidFill>
                  <a:srgbClr val="000000"/>
                </a:solidFill>
                <a:latin typeface="Canva Sans Bold"/>
              </a:rPr>
              <a:t>Commercial Airline - 1932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871" y="4515782"/>
            <a:ext cx="12113128" cy="113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850" indent="-717425" lvl="1">
              <a:lnSpc>
                <a:spcPts val="9304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Bharat Ratna - 1992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87969" y="-2692472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4"/>
                </a:lnTo>
                <a:lnTo>
                  <a:pt x="0" y="15671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6871" y="64453"/>
            <a:ext cx="9922541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harlika"/>
              </a:rPr>
              <a:t>Indias’s First...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871" y="2221485"/>
            <a:ext cx="11153515" cy="231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673" indent="-717337" lvl="1">
              <a:lnSpc>
                <a:spcPts val="9303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Pilot Licence - 1929</a:t>
            </a:r>
          </a:p>
          <a:p>
            <a:pPr algn="ctr">
              <a:lnSpc>
                <a:spcPts val="930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86871" y="3308667"/>
            <a:ext cx="13628302" cy="116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6403" indent="-733201" lvl="1">
              <a:lnSpc>
                <a:spcPts val="9508"/>
              </a:lnSpc>
              <a:buFont typeface="Arial"/>
              <a:buChar char="•"/>
            </a:pPr>
            <a:r>
              <a:rPr lang="en-US" sz="6792">
                <a:solidFill>
                  <a:srgbClr val="000000"/>
                </a:solidFill>
                <a:latin typeface="Canva Sans Bold"/>
              </a:rPr>
              <a:t>Commercial Airline - 1932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871" y="4515782"/>
            <a:ext cx="12113128" cy="113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850" indent="-717425" lvl="1">
              <a:lnSpc>
                <a:spcPts val="9304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Bharat Ratna - 1992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6871" y="5741263"/>
            <a:ext cx="11862576" cy="112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4663" indent="-712332" lvl="1">
              <a:lnSpc>
                <a:spcPts val="9238"/>
              </a:lnSpc>
              <a:buFont typeface="Arial"/>
              <a:buChar char="•"/>
            </a:pPr>
            <a:r>
              <a:rPr lang="en-US" sz="6598">
                <a:solidFill>
                  <a:srgbClr val="000000"/>
                </a:solidFill>
                <a:latin typeface="Canva Sans Bold"/>
              </a:rPr>
              <a:t>Cancer Hospital - 1941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87969" y="-2692472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4"/>
                </a:lnTo>
                <a:lnTo>
                  <a:pt x="0" y="15671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6871" y="64453"/>
            <a:ext cx="9922541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harlika"/>
              </a:rPr>
              <a:t>Indias’s First...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871" y="2221485"/>
            <a:ext cx="11153515" cy="231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673" indent="-717337" lvl="1">
              <a:lnSpc>
                <a:spcPts val="9303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Pilot Licence - 1929</a:t>
            </a:r>
          </a:p>
          <a:p>
            <a:pPr algn="ctr">
              <a:lnSpc>
                <a:spcPts val="930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86871" y="3308667"/>
            <a:ext cx="13628302" cy="116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6403" indent="-733201" lvl="1">
              <a:lnSpc>
                <a:spcPts val="9508"/>
              </a:lnSpc>
              <a:buFont typeface="Arial"/>
              <a:buChar char="•"/>
            </a:pPr>
            <a:r>
              <a:rPr lang="en-US" sz="6792">
                <a:solidFill>
                  <a:srgbClr val="000000"/>
                </a:solidFill>
                <a:latin typeface="Canva Sans Bold"/>
              </a:rPr>
              <a:t>Commercial Airline - 1932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871" y="4515782"/>
            <a:ext cx="12113128" cy="113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850" indent="-717425" lvl="1">
              <a:lnSpc>
                <a:spcPts val="9304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Bharat Ratna - 1992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6871" y="5741263"/>
            <a:ext cx="11862576" cy="112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4663" indent="-712332" lvl="1">
              <a:lnSpc>
                <a:spcPts val="9238"/>
              </a:lnSpc>
              <a:buFont typeface="Arial"/>
              <a:buChar char="•"/>
            </a:pPr>
            <a:r>
              <a:rPr lang="en-US" sz="6598">
                <a:solidFill>
                  <a:srgbClr val="000000"/>
                </a:solidFill>
                <a:latin typeface="Canva Sans Bold"/>
              </a:rPr>
              <a:t>Cancer Hospital - 1941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6871" y="7119684"/>
            <a:ext cx="10406062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4938" indent="-712469" lvl="1">
              <a:lnSpc>
                <a:spcPts val="9239"/>
              </a:lnSpc>
              <a:buFont typeface="Arial"/>
              <a:buChar char="•"/>
            </a:pPr>
            <a:r>
              <a:rPr lang="en-US" sz="6599">
                <a:solidFill>
                  <a:srgbClr val="000000"/>
                </a:solidFill>
                <a:latin typeface="Canva Sans Bold"/>
              </a:rPr>
              <a:t>  TIFR research Centre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87969" y="-2692472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4"/>
                </a:lnTo>
                <a:lnTo>
                  <a:pt x="0" y="15671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6871" y="64453"/>
            <a:ext cx="9922541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harlika"/>
              </a:rPr>
              <a:t>Indias’s First...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871" y="2221485"/>
            <a:ext cx="11153515" cy="231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673" indent="-717337" lvl="1">
              <a:lnSpc>
                <a:spcPts val="9303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Pilot Licence - 1929</a:t>
            </a:r>
          </a:p>
          <a:p>
            <a:pPr algn="ctr">
              <a:lnSpc>
                <a:spcPts val="930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86871" y="3308667"/>
            <a:ext cx="13628302" cy="116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6403" indent="-733201" lvl="1">
              <a:lnSpc>
                <a:spcPts val="9508"/>
              </a:lnSpc>
              <a:buFont typeface="Arial"/>
              <a:buChar char="•"/>
            </a:pPr>
            <a:r>
              <a:rPr lang="en-US" sz="6792">
                <a:solidFill>
                  <a:srgbClr val="000000"/>
                </a:solidFill>
                <a:latin typeface="Canva Sans Bold"/>
              </a:rPr>
              <a:t>Commercial Airline - 1932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871" y="4515782"/>
            <a:ext cx="12113128" cy="113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850" indent="-717425" lvl="1">
              <a:lnSpc>
                <a:spcPts val="9304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Bharat Ratna - 1992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6871" y="5741263"/>
            <a:ext cx="11862576" cy="112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4663" indent="-712332" lvl="1">
              <a:lnSpc>
                <a:spcPts val="9238"/>
              </a:lnSpc>
              <a:buFont typeface="Arial"/>
              <a:buChar char="•"/>
            </a:pPr>
            <a:r>
              <a:rPr lang="en-US" sz="6598">
                <a:solidFill>
                  <a:srgbClr val="000000"/>
                </a:solidFill>
                <a:latin typeface="Canva Sans Bold"/>
              </a:rPr>
              <a:t>Cancer Hospital - 1941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6871" y="7119684"/>
            <a:ext cx="10406062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4938" indent="-712469" lvl="1">
              <a:lnSpc>
                <a:spcPts val="9239"/>
              </a:lnSpc>
              <a:buFont typeface="Arial"/>
              <a:buChar char="•"/>
            </a:pPr>
            <a:r>
              <a:rPr lang="en-US" sz="6599">
                <a:solidFill>
                  <a:srgbClr val="000000"/>
                </a:solidFill>
                <a:latin typeface="Canva Sans Bold"/>
              </a:rPr>
              <a:t>  TIFR research Centre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6871" y="8123619"/>
            <a:ext cx="11422273" cy="112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0441" indent="-710221" lvl="1">
              <a:lnSpc>
                <a:spcPts val="9210"/>
              </a:lnSpc>
              <a:buFont typeface="Arial"/>
              <a:buChar char="•"/>
            </a:pPr>
            <a:r>
              <a:rPr lang="en-US" sz="6579">
                <a:solidFill>
                  <a:srgbClr val="000000"/>
                </a:solidFill>
                <a:latin typeface="Canva Sans Bold"/>
              </a:rPr>
              <a:t>8 Hours Working Shift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87969" y="-2692472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4"/>
                </a:lnTo>
                <a:lnTo>
                  <a:pt x="0" y="15671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6871" y="64453"/>
            <a:ext cx="9922541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harlika"/>
              </a:rPr>
              <a:t>Indias’s First...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871" y="2221485"/>
            <a:ext cx="11153515" cy="231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673" indent="-717337" lvl="1">
              <a:lnSpc>
                <a:spcPts val="9303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Pilot Licence - 1929</a:t>
            </a:r>
          </a:p>
          <a:p>
            <a:pPr algn="ctr">
              <a:lnSpc>
                <a:spcPts val="930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86871" y="3308667"/>
            <a:ext cx="13628302" cy="116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66403" indent="-733201" lvl="1">
              <a:lnSpc>
                <a:spcPts val="9508"/>
              </a:lnSpc>
              <a:buFont typeface="Arial"/>
              <a:buChar char="•"/>
            </a:pPr>
            <a:r>
              <a:rPr lang="en-US" sz="6792">
                <a:solidFill>
                  <a:srgbClr val="000000"/>
                </a:solidFill>
                <a:latin typeface="Canva Sans Bold"/>
              </a:rPr>
              <a:t>Commercial Airline - 1932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871" y="4515782"/>
            <a:ext cx="12113128" cy="113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4850" indent="-717425" lvl="1">
              <a:lnSpc>
                <a:spcPts val="9304"/>
              </a:lnSpc>
              <a:buFont typeface="Arial"/>
              <a:buChar char="•"/>
            </a:pPr>
            <a:r>
              <a:rPr lang="en-US" sz="6645">
                <a:solidFill>
                  <a:srgbClr val="000000"/>
                </a:solidFill>
                <a:latin typeface="Canva Sans Bold"/>
              </a:rPr>
              <a:t>Bharat Ratna - 1992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6871" y="5741263"/>
            <a:ext cx="11862576" cy="112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4663" indent="-712332" lvl="1">
              <a:lnSpc>
                <a:spcPts val="9238"/>
              </a:lnSpc>
              <a:buFont typeface="Arial"/>
              <a:buChar char="•"/>
            </a:pPr>
            <a:r>
              <a:rPr lang="en-US" sz="6598">
                <a:solidFill>
                  <a:srgbClr val="000000"/>
                </a:solidFill>
                <a:latin typeface="Canva Sans Bold"/>
              </a:rPr>
              <a:t>Cancer Hospital - 1941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6871" y="7119684"/>
            <a:ext cx="10406062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4938" indent="-712469" lvl="1">
              <a:lnSpc>
                <a:spcPts val="9239"/>
              </a:lnSpc>
              <a:buFont typeface="Arial"/>
              <a:buChar char="•"/>
            </a:pPr>
            <a:r>
              <a:rPr lang="en-US" sz="6599">
                <a:solidFill>
                  <a:srgbClr val="000000"/>
                </a:solidFill>
                <a:latin typeface="Canva Sans Bold"/>
              </a:rPr>
              <a:t>  TIFR research Centre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6871" y="8123619"/>
            <a:ext cx="11422273" cy="112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20441" indent="-710221" lvl="1">
              <a:lnSpc>
                <a:spcPts val="9210"/>
              </a:lnSpc>
              <a:buFont typeface="Arial"/>
              <a:buChar char="•"/>
            </a:pPr>
            <a:r>
              <a:rPr lang="en-US" sz="6579">
                <a:solidFill>
                  <a:srgbClr val="000000"/>
                </a:solidFill>
                <a:latin typeface="Canva Sans Bold"/>
              </a:rPr>
              <a:t>8 Hours Working Shift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6871" y="9121285"/>
            <a:ext cx="12680173" cy="112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32189" indent="-716094" lvl="1">
              <a:lnSpc>
                <a:spcPts val="9287"/>
              </a:lnSpc>
              <a:buFont typeface="Arial"/>
              <a:buChar char="•"/>
            </a:pPr>
            <a:r>
              <a:rPr lang="en-US" sz="6633">
                <a:solidFill>
                  <a:srgbClr val="000000"/>
                </a:solidFill>
                <a:latin typeface="Canva Sans Bold"/>
              </a:rPr>
              <a:t>Provident Fund for workers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9691701">
            <a:off x="-1983934" y="2886816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9691701">
            <a:off x="8384373" y="-1327586"/>
            <a:ext cx="12070546" cy="8359971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4741817">
            <a:off x="12972527" y="-2777875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59311"/>
            <a:ext cx="14670318" cy="10871783"/>
          </a:xfrm>
          <a:custGeom>
            <a:avLst/>
            <a:gdLst/>
            <a:ahLst/>
            <a:cxnLst/>
            <a:rect r="r" b="b" t="t" l="l"/>
            <a:pathLst>
              <a:path h="10871783" w="14670318">
                <a:moveTo>
                  <a:pt x="0" y="0"/>
                </a:moveTo>
                <a:lnTo>
                  <a:pt x="14670318" y="0"/>
                </a:lnTo>
                <a:lnTo>
                  <a:pt x="14670318" y="10871784"/>
                </a:lnTo>
                <a:lnTo>
                  <a:pt x="0" y="10871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45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633198">
            <a:off x="15752509" y="7126918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5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5" y="3761444"/>
                </a:lnTo>
                <a:lnTo>
                  <a:pt x="300915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6201465">
            <a:off x="-1432278" y="5600302"/>
            <a:ext cx="4921956" cy="7315995"/>
            <a:chOff x="0" y="0"/>
            <a:chExt cx="3175000" cy="4719320"/>
          </a:xfrm>
        </p:grpSpPr>
        <p:sp>
          <p:nvSpPr>
            <p:cNvPr name="Freeform 15" id="15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593" t="0" r="-237551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876115" y="2215435"/>
            <a:ext cx="5038662" cy="6792205"/>
          </a:xfrm>
          <a:custGeom>
            <a:avLst/>
            <a:gdLst/>
            <a:ahLst/>
            <a:cxnLst/>
            <a:rect r="r" b="b" t="t" l="l"/>
            <a:pathLst>
              <a:path h="6792205" w="5038662">
                <a:moveTo>
                  <a:pt x="0" y="0"/>
                </a:moveTo>
                <a:lnTo>
                  <a:pt x="5038662" y="0"/>
                </a:lnTo>
                <a:lnTo>
                  <a:pt x="5038662" y="6792205"/>
                </a:lnTo>
                <a:lnTo>
                  <a:pt x="0" y="6792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13981" y="590818"/>
            <a:ext cx="8655546" cy="307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8"/>
              </a:lnSpc>
            </a:pPr>
            <a:r>
              <a:rPr lang="en-US" sz="8577">
                <a:solidFill>
                  <a:srgbClr val="000000"/>
                </a:solidFill>
                <a:latin typeface="Hagrid Text Bold"/>
              </a:rPr>
              <a:t>A Child with a </a:t>
            </a:r>
          </a:p>
          <a:p>
            <a:pPr algn="ctr">
              <a:lnSpc>
                <a:spcPts val="12008"/>
              </a:lnSpc>
            </a:pPr>
            <a:r>
              <a:rPr lang="en-US" sz="8577" u="sng">
                <a:solidFill>
                  <a:srgbClr val="000000"/>
                </a:solidFill>
                <a:latin typeface="Hagrid Text Bold"/>
              </a:rPr>
              <a:t>DREAM</a:t>
            </a:r>
          </a:p>
        </p:txBody>
      </p:sp>
    </p:spTree>
  </p:cSld>
  <p:clrMapOvr>
    <a:masterClrMapping/>
  </p:clrMapOvr>
  <p:transition spd="slow">
    <p:push dir="r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49867" y="70058"/>
            <a:ext cx="10590356" cy="10146885"/>
          </a:xfrm>
          <a:custGeom>
            <a:avLst/>
            <a:gdLst/>
            <a:ahLst/>
            <a:cxnLst/>
            <a:rect r="r" b="b" t="t" l="l"/>
            <a:pathLst>
              <a:path h="10146885" w="10590356">
                <a:moveTo>
                  <a:pt x="0" y="0"/>
                </a:moveTo>
                <a:lnTo>
                  <a:pt x="10590356" y="0"/>
                </a:lnTo>
                <a:lnTo>
                  <a:pt x="10590356" y="10146884"/>
                </a:lnTo>
                <a:lnTo>
                  <a:pt x="0" y="10146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7227" y="-110473"/>
            <a:ext cx="3172205" cy="4276188"/>
          </a:xfrm>
          <a:custGeom>
            <a:avLst/>
            <a:gdLst/>
            <a:ahLst/>
            <a:cxnLst/>
            <a:rect r="r" b="b" t="t" l="l"/>
            <a:pathLst>
              <a:path h="4276188" w="3172205">
                <a:moveTo>
                  <a:pt x="0" y="0"/>
                </a:moveTo>
                <a:lnTo>
                  <a:pt x="3172205" y="0"/>
                </a:lnTo>
                <a:lnTo>
                  <a:pt x="3172205" y="4276188"/>
                </a:lnTo>
                <a:lnTo>
                  <a:pt x="0" y="4276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09289">
            <a:off x="4220341" y="2032836"/>
            <a:ext cx="3532954" cy="1263031"/>
          </a:xfrm>
          <a:custGeom>
            <a:avLst/>
            <a:gdLst/>
            <a:ahLst/>
            <a:cxnLst/>
            <a:rect r="r" b="b" t="t" l="l"/>
            <a:pathLst>
              <a:path h="1263031" w="3532954">
                <a:moveTo>
                  <a:pt x="0" y="0"/>
                </a:moveTo>
                <a:lnTo>
                  <a:pt x="3532954" y="0"/>
                </a:lnTo>
                <a:lnTo>
                  <a:pt x="3532954" y="1263031"/>
                </a:lnTo>
                <a:lnTo>
                  <a:pt x="0" y="12630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9144829">
            <a:off x="14174942" y="-4664222"/>
            <a:ext cx="10902197" cy="7550781"/>
            <a:chOff x="0" y="0"/>
            <a:chExt cx="3429000" cy="2374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0772" y="3338199"/>
            <a:ext cx="3172205" cy="4276188"/>
          </a:xfrm>
          <a:custGeom>
            <a:avLst/>
            <a:gdLst/>
            <a:ahLst/>
            <a:cxnLst/>
            <a:rect r="r" b="b" t="t" l="l"/>
            <a:pathLst>
              <a:path h="4276188" w="3172205">
                <a:moveTo>
                  <a:pt x="0" y="0"/>
                </a:moveTo>
                <a:lnTo>
                  <a:pt x="3172205" y="0"/>
                </a:lnTo>
                <a:lnTo>
                  <a:pt x="3172205" y="4276188"/>
                </a:lnTo>
                <a:lnTo>
                  <a:pt x="0" y="4276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4121768">
            <a:off x="-1153696" y="-278026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62676" y="3150196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236847" y="3933243"/>
            <a:ext cx="5981959" cy="3086100"/>
            <a:chOff x="0" y="0"/>
            <a:chExt cx="157549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575495">
                  <a:moveTo>
                    <a:pt x="1575495" y="406400"/>
                  </a:moveTo>
                  <a:lnTo>
                    <a:pt x="1169095" y="0"/>
                  </a:lnTo>
                  <a:lnTo>
                    <a:pt x="116909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9095" y="609600"/>
                  </a:lnTo>
                  <a:lnTo>
                    <a:pt x="1169095" y="812800"/>
                  </a:lnTo>
                  <a:lnTo>
                    <a:pt x="1575495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147389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66293" y="2244977"/>
            <a:ext cx="2881164" cy="10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1"/>
              </a:lnSpc>
            </a:pPr>
            <a:r>
              <a:rPr lang="en-US" sz="6137">
                <a:solidFill>
                  <a:srgbClr val="000000"/>
                </a:solidFill>
                <a:latin typeface="Cardo Bold"/>
              </a:rPr>
              <a:t>Age : 15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77350" y="3573453"/>
            <a:ext cx="2674205" cy="98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1"/>
              </a:lnSpc>
            </a:pPr>
            <a:r>
              <a:rPr lang="en-US" sz="5750">
                <a:solidFill>
                  <a:srgbClr val="000000"/>
                </a:solidFill>
                <a:latin typeface="Canva Sans Bold"/>
              </a:rPr>
              <a:t>DREAM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5640" y="-3615361"/>
            <a:ext cx="9591176" cy="6643809"/>
          </a:xfrm>
          <a:custGeom>
            <a:avLst/>
            <a:gdLst/>
            <a:ahLst/>
            <a:cxnLst/>
            <a:rect r="r" b="b" t="t" l="l"/>
            <a:pathLst>
              <a:path h="6643809" w="9591176">
                <a:moveTo>
                  <a:pt x="0" y="0"/>
                </a:moveTo>
                <a:lnTo>
                  <a:pt x="9591176" y="0"/>
                </a:lnTo>
                <a:lnTo>
                  <a:pt x="9591176" y="6643809"/>
                </a:lnTo>
                <a:lnTo>
                  <a:pt x="0" y="664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8" t="0" r="-1268" b="-4802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0269" y="10200680"/>
            <a:ext cx="3224341" cy="3452054"/>
          </a:xfrm>
          <a:custGeom>
            <a:avLst/>
            <a:gdLst/>
            <a:ahLst/>
            <a:cxnLst/>
            <a:rect r="r" b="b" t="t" l="l"/>
            <a:pathLst>
              <a:path h="3452054" w="3224341">
                <a:moveTo>
                  <a:pt x="0" y="0"/>
                </a:moveTo>
                <a:lnTo>
                  <a:pt x="3224341" y="0"/>
                </a:lnTo>
                <a:lnTo>
                  <a:pt x="3224341" y="3452054"/>
                </a:lnTo>
                <a:lnTo>
                  <a:pt x="0" y="34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205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9144829">
            <a:off x="14174942" y="-4664222"/>
            <a:ext cx="10902197" cy="7550781"/>
            <a:chOff x="0" y="0"/>
            <a:chExt cx="3429000" cy="2374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0772" y="3338199"/>
            <a:ext cx="3172205" cy="4276188"/>
          </a:xfrm>
          <a:custGeom>
            <a:avLst/>
            <a:gdLst/>
            <a:ahLst/>
            <a:cxnLst/>
            <a:rect r="r" b="b" t="t" l="l"/>
            <a:pathLst>
              <a:path h="4276188" w="3172205">
                <a:moveTo>
                  <a:pt x="0" y="0"/>
                </a:moveTo>
                <a:lnTo>
                  <a:pt x="3172205" y="0"/>
                </a:lnTo>
                <a:lnTo>
                  <a:pt x="3172205" y="4276188"/>
                </a:lnTo>
                <a:lnTo>
                  <a:pt x="0" y="4276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4121768">
            <a:off x="-1153696" y="-278026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62676" y="3150196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236847" y="3933243"/>
            <a:ext cx="5981959" cy="3086100"/>
            <a:chOff x="0" y="0"/>
            <a:chExt cx="157549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575495">
                  <a:moveTo>
                    <a:pt x="1575495" y="406400"/>
                  </a:moveTo>
                  <a:lnTo>
                    <a:pt x="1169095" y="0"/>
                  </a:lnTo>
                  <a:lnTo>
                    <a:pt x="116909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9095" y="609600"/>
                  </a:lnTo>
                  <a:lnTo>
                    <a:pt x="1169095" y="812800"/>
                  </a:lnTo>
                  <a:lnTo>
                    <a:pt x="1575495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147389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913606" y="2514902"/>
            <a:ext cx="4727457" cy="5922782"/>
          </a:xfrm>
          <a:custGeom>
            <a:avLst/>
            <a:gdLst/>
            <a:ahLst/>
            <a:cxnLst/>
            <a:rect r="r" b="b" t="t" l="l"/>
            <a:pathLst>
              <a:path h="5922782" w="4727457">
                <a:moveTo>
                  <a:pt x="0" y="0"/>
                </a:moveTo>
                <a:lnTo>
                  <a:pt x="4727457" y="0"/>
                </a:lnTo>
                <a:lnTo>
                  <a:pt x="4727457" y="5922782"/>
                </a:lnTo>
                <a:lnTo>
                  <a:pt x="0" y="5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66293" y="2244977"/>
            <a:ext cx="2881164" cy="10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1"/>
              </a:lnSpc>
            </a:pPr>
            <a:r>
              <a:rPr lang="en-US" sz="6137">
                <a:solidFill>
                  <a:srgbClr val="000000"/>
                </a:solidFill>
                <a:latin typeface="Cardo Bold"/>
              </a:rPr>
              <a:t>Age : 15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9144829">
            <a:off x="14174942" y="-4664222"/>
            <a:ext cx="10902197" cy="7550781"/>
            <a:chOff x="0" y="0"/>
            <a:chExt cx="3429000" cy="2374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3109" y="4903623"/>
            <a:ext cx="2573223" cy="3468750"/>
          </a:xfrm>
          <a:custGeom>
            <a:avLst/>
            <a:gdLst/>
            <a:ahLst/>
            <a:cxnLst/>
            <a:rect r="r" b="b" t="t" l="l"/>
            <a:pathLst>
              <a:path h="3468750" w="2573223">
                <a:moveTo>
                  <a:pt x="0" y="0"/>
                </a:moveTo>
                <a:lnTo>
                  <a:pt x="2573224" y="0"/>
                </a:lnTo>
                <a:lnTo>
                  <a:pt x="2573224" y="3468750"/>
                </a:lnTo>
                <a:lnTo>
                  <a:pt x="0" y="346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4121768">
            <a:off x="-1153696" y="-278026"/>
            <a:ext cx="3009155" cy="3761444"/>
          </a:xfrm>
          <a:custGeom>
            <a:avLst/>
            <a:gdLst/>
            <a:ahLst/>
            <a:cxnLst/>
            <a:rect r="r" b="b" t="t" l="l"/>
            <a:pathLst>
              <a:path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17922" y="0"/>
            <a:ext cx="7364512" cy="6140162"/>
          </a:xfrm>
          <a:custGeom>
            <a:avLst/>
            <a:gdLst/>
            <a:ahLst/>
            <a:cxnLst/>
            <a:rect r="r" b="b" t="t" l="l"/>
            <a:pathLst>
              <a:path h="6140162" w="7364512">
                <a:moveTo>
                  <a:pt x="0" y="0"/>
                </a:moveTo>
                <a:lnTo>
                  <a:pt x="7364512" y="0"/>
                </a:lnTo>
                <a:lnTo>
                  <a:pt x="7364512" y="6140162"/>
                </a:lnTo>
                <a:lnTo>
                  <a:pt x="0" y="6140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56624" y="4981662"/>
            <a:ext cx="3700604" cy="4546457"/>
          </a:xfrm>
          <a:custGeom>
            <a:avLst/>
            <a:gdLst/>
            <a:ahLst/>
            <a:cxnLst/>
            <a:rect r="r" b="b" t="t" l="l"/>
            <a:pathLst>
              <a:path h="4546457" w="3700604">
                <a:moveTo>
                  <a:pt x="0" y="0"/>
                </a:moveTo>
                <a:lnTo>
                  <a:pt x="3700604" y="0"/>
                </a:lnTo>
                <a:lnTo>
                  <a:pt x="3700604" y="4546457"/>
                </a:lnTo>
                <a:lnTo>
                  <a:pt x="0" y="4546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01242" y="1103189"/>
            <a:ext cx="5140906" cy="380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3"/>
              </a:lnSpc>
            </a:pPr>
            <a:r>
              <a:rPr lang="en-US" sz="7223">
                <a:solidFill>
                  <a:srgbClr val="000000"/>
                </a:solidFill>
                <a:latin typeface="Canva Sans Bold"/>
              </a:rPr>
              <a:t>We have to shift to India...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9144829">
            <a:off x="14174942" y="-4664222"/>
            <a:ext cx="10902197" cy="7550781"/>
            <a:chOff x="0" y="0"/>
            <a:chExt cx="3429000" cy="2374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0"/>
            <a:ext cx="18400951" cy="103505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2688" y="1409540"/>
            <a:ext cx="8262948" cy="8262948"/>
          </a:xfrm>
          <a:custGeom>
            <a:avLst/>
            <a:gdLst/>
            <a:ahLst/>
            <a:cxnLst/>
            <a:rect r="r" b="b" t="t" l="l"/>
            <a:pathLst>
              <a:path h="8262948" w="8262948">
                <a:moveTo>
                  <a:pt x="0" y="0"/>
                </a:moveTo>
                <a:lnTo>
                  <a:pt x="8262948" y="0"/>
                </a:lnTo>
                <a:lnTo>
                  <a:pt x="8262948" y="8262948"/>
                </a:lnTo>
                <a:lnTo>
                  <a:pt x="0" y="8262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6780" y="1706528"/>
            <a:ext cx="12261220" cy="634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4"/>
              </a:lnSpc>
            </a:pPr>
            <a:r>
              <a:rPr lang="en-US" sz="12089">
                <a:solidFill>
                  <a:srgbClr val="000000"/>
                </a:solidFill>
                <a:latin typeface="Canva Sans Bold"/>
              </a:rPr>
              <a:t>What did he do when he came to India?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2688" y="1409540"/>
            <a:ext cx="8262948" cy="8262948"/>
          </a:xfrm>
          <a:custGeom>
            <a:avLst/>
            <a:gdLst/>
            <a:ahLst/>
            <a:cxnLst/>
            <a:rect r="r" b="b" t="t" l="l"/>
            <a:pathLst>
              <a:path h="8262948" w="8262948">
                <a:moveTo>
                  <a:pt x="0" y="0"/>
                </a:moveTo>
                <a:lnTo>
                  <a:pt x="8262948" y="0"/>
                </a:lnTo>
                <a:lnTo>
                  <a:pt x="8262948" y="8262948"/>
                </a:lnTo>
                <a:lnTo>
                  <a:pt x="0" y="8262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80344" y="33249"/>
            <a:ext cx="11620013" cy="1210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39"/>
              </a:lnSpc>
            </a:pPr>
            <a:r>
              <a:rPr lang="en-US" sz="11456">
                <a:solidFill>
                  <a:srgbClr val="000000"/>
                </a:solidFill>
                <a:latin typeface="Canva Sans Bold"/>
              </a:rPr>
              <a:t>He worked as a </a:t>
            </a:r>
            <a:r>
              <a:rPr lang="en-US" sz="11456" u="sng">
                <a:solidFill>
                  <a:srgbClr val="000000"/>
                </a:solidFill>
                <a:latin typeface="Canva Sans Bold"/>
              </a:rPr>
              <a:t>peon.</a:t>
            </a:r>
            <a:r>
              <a:rPr lang="en-US" sz="11456">
                <a:solidFill>
                  <a:srgbClr val="000000"/>
                </a:solidFill>
                <a:latin typeface="Canva Sans Bold"/>
              </a:rPr>
              <a:t> </a:t>
            </a:r>
          </a:p>
          <a:p>
            <a:pPr algn="ctr">
              <a:lnSpc>
                <a:spcPts val="16039"/>
              </a:lnSpc>
            </a:pPr>
          </a:p>
          <a:p>
            <a:pPr algn="ctr">
              <a:lnSpc>
                <a:spcPts val="16039"/>
              </a:lnSpc>
            </a:pPr>
            <a:r>
              <a:rPr lang="en-US" sz="11456">
                <a:solidFill>
                  <a:srgbClr val="000000"/>
                </a:solidFill>
                <a:latin typeface="Canva Sans Bold"/>
              </a:rPr>
              <a:t>as </a:t>
            </a:r>
            <a:r>
              <a:rPr lang="en-US" sz="11456" u="sng">
                <a:solidFill>
                  <a:srgbClr val="000000"/>
                </a:solidFill>
                <a:latin typeface="Canva Sans Bold"/>
              </a:rPr>
              <a:t>unpaid</a:t>
            </a:r>
          </a:p>
          <a:p>
            <a:pPr algn="ctr">
              <a:lnSpc>
                <a:spcPts val="16039"/>
              </a:lnSpc>
            </a:pPr>
            <a:r>
              <a:rPr lang="en-US" sz="11456" u="sng">
                <a:solidFill>
                  <a:srgbClr val="000000"/>
                </a:solidFill>
                <a:latin typeface="Canva Sans Bold"/>
              </a:rPr>
              <a:t> staff</a:t>
            </a:r>
          </a:p>
          <a:p>
            <a:pPr algn="ctr">
              <a:lnSpc>
                <a:spcPts val="16039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3600693">
            <a:off x="15658833" y="7527931"/>
            <a:ext cx="5816163" cy="402823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09005" y="-2346261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5"/>
                </a:lnTo>
                <a:lnTo>
                  <a:pt x="0" y="15671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522930" y="3293563"/>
            <a:ext cx="12690401" cy="20227"/>
          </a:xfrm>
          <a:prstGeom prst="line">
            <a:avLst/>
          </a:prstGeom>
          <a:ln cap="flat" w="38100">
            <a:solidFill>
              <a:srgbClr val="6050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5237144" y="3293563"/>
            <a:ext cx="0" cy="827487"/>
          </a:xfrm>
          <a:prstGeom prst="line">
            <a:avLst/>
          </a:prstGeom>
          <a:ln cap="flat" w="47625">
            <a:solidFill>
              <a:srgbClr val="605048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>
            <a:off x="7774887" y="3313790"/>
            <a:ext cx="0" cy="827487"/>
          </a:xfrm>
          <a:prstGeom prst="line">
            <a:avLst/>
          </a:prstGeom>
          <a:ln cap="flat" w="47625">
            <a:solidFill>
              <a:srgbClr val="605048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>
            <a:off x="11123718" y="3313790"/>
            <a:ext cx="0" cy="827487"/>
          </a:xfrm>
          <a:prstGeom prst="line">
            <a:avLst/>
          </a:prstGeom>
          <a:ln cap="flat" w="47625">
            <a:solidFill>
              <a:srgbClr val="605048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>
            <a:off x="3014185" y="3313790"/>
            <a:ext cx="0" cy="827487"/>
          </a:xfrm>
          <a:prstGeom prst="line">
            <a:avLst/>
          </a:prstGeom>
          <a:ln cap="flat" w="47625">
            <a:solidFill>
              <a:srgbClr val="605048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6608963">
            <a:off x="-1468618" y="7292079"/>
            <a:ext cx="3393915" cy="5044715"/>
            <a:chOff x="0" y="0"/>
            <a:chExt cx="3175000" cy="4719320"/>
          </a:xfrm>
        </p:grpSpPr>
        <p:sp>
          <p:nvSpPr>
            <p:cNvPr name="Freeform 17" id="1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t="0" r="-237551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t="-3535" r="-518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-6584942">
            <a:off x="14857650" y="878952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5"/>
                </a:lnTo>
                <a:lnTo>
                  <a:pt x="0" y="3875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822229" y="250470"/>
            <a:ext cx="11933091" cy="290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Canva Sans Bold"/>
              </a:rPr>
              <a:t>After getting slowly promoted and </a:t>
            </a:r>
          </a:p>
          <a:p>
            <a:pPr algn="ctr"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Canva Sans Bold"/>
              </a:rPr>
              <a:t>going throught that struggle </a:t>
            </a:r>
          </a:p>
          <a:p>
            <a:pPr algn="ctr"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Canva Sans Bold"/>
              </a:rPr>
              <a:t>he learned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38485" y="4456526"/>
            <a:ext cx="267280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Team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Building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44471" y="4205554"/>
            <a:ext cx="267280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Workers Psyche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76929" y="4168675"/>
            <a:ext cx="267280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Value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of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Wealth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98356" y="4190365"/>
            <a:ext cx="270242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Ground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Struggle</a:t>
            </a:r>
          </a:p>
        </p:txBody>
      </p:sp>
    </p:spTree>
  </p:cSld>
  <p:clrMapOvr>
    <a:masterClrMapping/>
  </p:clrMapOvr>
  <p:transition spd="slow">
    <p:push dir="d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9144829">
            <a:off x="14174942" y="-4664222"/>
            <a:ext cx="10902197" cy="7550781"/>
            <a:chOff x="0" y="0"/>
            <a:chExt cx="3429000" cy="2374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226878"/>
            <a:ext cx="14716038" cy="194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22"/>
              </a:lnSpc>
            </a:pPr>
            <a:r>
              <a:rPr lang="en-US" sz="11373">
                <a:solidFill>
                  <a:srgbClr val="000000"/>
                </a:solidFill>
                <a:latin typeface="Canva Sans Bold"/>
              </a:rPr>
              <a:t>Another Challenge 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32255">
            <a:off x="14406487" y="376810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875550">
            <a:off x="-7438727" y="5597915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83516" y="0"/>
            <a:ext cx="5418009" cy="6656411"/>
          </a:xfrm>
          <a:custGeom>
            <a:avLst/>
            <a:gdLst/>
            <a:ahLst/>
            <a:cxnLst/>
            <a:rect r="r" b="b" t="t" l="l"/>
            <a:pathLst>
              <a:path h="6656411" w="5418009">
                <a:moveTo>
                  <a:pt x="0" y="0"/>
                </a:moveTo>
                <a:lnTo>
                  <a:pt x="5418009" y="0"/>
                </a:lnTo>
                <a:lnTo>
                  <a:pt x="5418009" y="6656411"/>
                </a:lnTo>
                <a:lnTo>
                  <a:pt x="0" y="665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8653" y="868426"/>
            <a:ext cx="10853179" cy="800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22"/>
              </a:lnSpc>
            </a:pPr>
            <a:r>
              <a:rPr lang="en-US" sz="11373">
                <a:solidFill>
                  <a:srgbClr val="000000"/>
                </a:solidFill>
                <a:latin typeface="Canva Sans Bold"/>
              </a:rPr>
              <a:t>He lost </a:t>
            </a:r>
            <a:r>
              <a:rPr lang="en-US" sz="11373" u="sng">
                <a:solidFill>
                  <a:srgbClr val="000000"/>
                </a:solidFill>
                <a:latin typeface="Canva Sans Bold"/>
              </a:rPr>
              <a:t>his father</a:t>
            </a:r>
            <a:r>
              <a:rPr lang="en-US" sz="11373">
                <a:solidFill>
                  <a:srgbClr val="000000"/>
                </a:solidFill>
                <a:latin typeface="Canva Sans Bold"/>
              </a:rPr>
              <a:t> ...</a:t>
            </a:r>
          </a:p>
          <a:p>
            <a:pPr algn="ctr">
              <a:lnSpc>
                <a:spcPts val="15922"/>
              </a:lnSpc>
            </a:pPr>
          </a:p>
          <a:p>
            <a:pPr algn="ctr">
              <a:lnSpc>
                <a:spcPts val="15922"/>
              </a:lnSpc>
            </a:pPr>
            <a:r>
              <a:rPr lang="en-US" sz="11373">
                <a:solidFill>
                  <a:srgbClr val="000000"/>
                </a:solidFill>
                <a:latin typeface="Canva Sans Bold"/>
              </a:rPr>
              <a:t>at the age of </a:t>
            </a:r>
            <a:r>
              <a:rPr lang="en-US" sz="11373" u="sng">
                <a:solidFill>
                  <a:srgbClr val="000000"/>
                </a:solidFill>
                <a:latin typeface="Canva Sans Bold"/>
              </a:rPr>
              <a:t>22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9979" y="728193"/>
            <a:ext cx="12255002" cy="9403051"/>
          </a:xfrm>
          <a:custGeom>
            <a:avLst/>
            <a:gdLst/>
            <a:ahLst/>
            <a:cxnLst/>
            <a:rect r="r" b="b" t="t" l="l"/>
            <a:pathLst>
              <a:path h="9403051" w="12255002">
                <a:moveTo>
                  <a:pt x="0" y="0"/>
                </a:moveTo>
                <a:lnTo>
                  <a:pt x="12255001" y="0"/>
                </a:lnTo>
                <a:lnTo>
                  <a:pt x="12255001" y="9403051"/>
                </a:lnTo>
                <a:lnTo>
                  <a:pt x="0" y="9403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538" t="-102026" r="0" b="-1712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79718" y="0"/>
            <a:ext cx="6369075" cy="7812314"/>
          </a:xfrm>
          <a:custGeom>
            <a:avLst/>
            <a:gdLst/>
            <a:ahLst/>
            <a:cxnLst/>
            <a:rect r="r" b="b" t="t" l="l"/>
            <a:pathLst>
              <a:path h="7812314" w="6369075">
                <a:moveTo>
                  <a:pt x="0" y="0"/>
                </a:moveTo>
                <a:lnTo>
                  <a:pt x="6369075" y="0"/>
                </a:lnTo>
                <a:lnTo>
                  <a:pt x="6369075" y="7812314"/>
                </a:lnTo>
                <a:lnTo>
                  <a:pt x="0" y="7812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6911" y="3091658"/>
            <a:ext cx="8478408" cy="456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5"/>
              </a:lnSpc>
            </a:pPr>
            <a:r>
              <a:rPr lang="en-US" sz="6489">
                <a:solidFill>
                  <a:srgbClr val="000000"/>
                </a:solidFill>
                <a:latin typeface="Canva Sans Bold"/>
              </a:rPr>
              <a:t>He was appointed as </a:t>
            </a:r>
          </a:p>
          <a:p>
            <a:pPr algn="ctr">
              <a:lnSpc>
                <a:spcPts val="9085"/>
              </a:lnSpc>
            </a:pPr>
            <a:r>
              <a:rPr lang="en-US" sz="6489" u="sng">
                <a:solidFill>
                  <a:srgbClr val="000000"/>
                </a:solidFill>
                <a:latin typeface="Canva Sans Bold"/>
              </a:rPr>
              <a:t>Director</a:t>
            </a:r>
            <a:r>
              <a:rPr lang="en-US" sz="6489">
                <a:solidFill>
                  <a:srgbClr val="000000"/>
                </a:solidFill>
                <a:latin typeface="Canva Sans Bold"/>
              </a:rPr>
              <a:t> </a:t>
            </a:r>
          </a:p>
          <a:p>
            <a:pPr algn="ctr">
              <a:lnSpc>
                <a:spcPts val="9085"/>
              </a:lnSpc>
            </a:pPr>
          </a:p>
          <a:p>
            <a:pPr algn="ctr">
              <a:lnSpc>
                <a:spcPts val="9085"/>
              </a:lnSpc>
            </a:pPr>
            <a:r>
              <a:rPr lang="en-US" sz="6489">
                <a:solidFill>
                  <a:srgbClr val="000000"/>
                </a:solidFill>
                <a:latin typeface="Canva Sans Bold"/>
              </a:rPr>
              <a:t>at Tata Sons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1095" y="614601"/>
            <a:ext cx="13901977" cy="10725065"/>
          </a:xfrm>
          <a:custGeom>
            <a:avLst/>
            <a:gdLst/>
            <a:ahLst/>
            <a:cxnLst/>
            <a:rect r="r" b="b" t="t" l="l"/>
            <a:pathLst>
              <a:path h="10725065" w="13901977">
                <a:moveTo>
                  <a:pt x="0" y="0"/>
                </a:moveTo>
                <a:lnTo>
                  <a:pt x="13901978" y="0"/>
                </a:lnTo>
                <a:lnTo>
                  <a:pt x="13901978" y="10725065"/>
                </a:lnTo>
                <a:lnTo>
                  <a:pt x="0" y="10725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80" r="0" b="-861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78554" y="2094303"/>
            <a:ext cx="12047007" cy="539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7"/>
              </a:lnSpc>
            </a:pPr>
            <a:r>
              <a:rPr lang="en-US" sz="7255">
                <a:solidFill>
                  <a:srgbClr val="000000"/>
                </a:solidFill>
                <a:latin typeface="Belleza"/>
              </a:rPr>
              <a:t>We can talk for hours about his lifestory</a:t>
            </a:r>
          </a:p>
          <a:p>
            <a:pPr algn="ctr">
              <a:lnSpc>
                <a:spcPts val="11305"/>
              </a:lnSpc>
            </a:pPr>
            <a:r>
              <a:rPr lang="en-US" sz="8075">
                <a:solidFill>
                  <a:srgbClr val="000000"/>
                </a:solidFill>
                <a:latin typeface="Belleza"/>
              </a:rPr>
              <a:t> but I have to stop here with his lifestory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7194355"/>
            <a:ext cx="19970694" cy="260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1"/>
              </a:lnSpc>
            </a:pPr>
            <a:r>
              <a:rPr lang="en-US" sz="15251">
                <a:solidFill>
                  <a:srgbClr val="000000"/>
                </a:solidFill>
                <a:latin typeface="Canva Sans Bold"/>
              </a:rPr>
              <a:t>BUT...</a:t>
            </a: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9461" y="1934541"/>
            <a:ext cx="4836511" cy="5178081"/>
          </a:xfrm>
          <a:custGeom>
            <a:avLst/>
            <a:gdLst/>
            <a:ahLst/>
            <a:cxnLst/>
            <a:rect r="r" b="b" t="t" l="l"/>
            <a:pathLst>
              <a:path h="5178081" w="4836511">
                <a:moveTo>
                  <a:pt x="0" y="0"/>
                </a:moveTo>
                <a:lnTo>
                  <a:pt x="4836511" y="0"/>
                </a:lnTo>
                <a:lnTo>
                  <a:pt x="4836511" y="5178081"/>
                </a:lnTo>
                <a:lnTo>
                  <a:pt x="0" y="5178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05640" y="-3615361"/>
            <a:ext cx="9591176" cy="6643809"/>
          </a:xfrm>
          <a:custGeom>
            <a:avLst/>
            <a:gdLst/>
            <a:ahLst/>
            <a:cxnLst/>
            <a:rect r="r" b="b" t="t" l="l"/>
            <a:pathLst>
              <a:path h="6643809" w="9591176">
                <a:moveTo>
                  <a:pt x="0" y="0"/>
                </a:moveTo>
                <a:lnTo>
                  <a:pt x="9591176" y="0"/>
                </a:lnTo>
                <a:lnTo>
                  <a:pt x="9591176" y="6643809"/>
                </a:lnTo>
                <a:lnTo>
                  <a:pt x="0" y="664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8" t="0" r="-1268" b="-480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30269" y="10200680"/>
            <a:ext cx="3224341" cy="3452054"/>
          </a:xfrm>
          <a:custGeom>
            <a:avLst/>
            <a:gdLst/>
            <a:ahLst/>
            <a:cxnLst/>
            <a:rect r="r" b="b" t="t" l="l"/>
            <a:pathLst>
              <a:path h="3452054" w="3224341">
                <a:moveTo>
                  <a:pt x="0" y="0"/>
                </a:moveTo>
                <a:lnTo>
                  <a:pt x="3224341" y="0"/>
                </a:lnTo>
                <a:lnTo>
                  <a:pt x="3224341" y="3452054"/>
                </a:lnTo>
                <a:lnTo>
                  <a:pt x="0" y="34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5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73651" y="2616993"/>
            <a:ext cx="3828131" cy="3813178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4005" t="0" r="-5191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60504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85035" y="6717039"/>
            <a:ext cx="371674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ejaVu Serif Bold"/>
              </a:rPr>
              <a:t>CARS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1095" y="614601"/>
            <a:ext cx="13901977" cy="10725065"/>
          </a:xfrm>
          <a:custGeom>
            <a:avLst/>
            <a:gdLst/>
            <a:ahLst/>
            <a:cxnLst/>
            <a:rect r="r" b="b" t="t" l="l"/>
            <a:pathLst>
              <a:path h="10725065" w="13901977">
                <a:moveTo>
                  <a:pt x="0" y="0"/>
                </a:moveTo>
                <a:lnTo>
                  <a:pt x="13901978" y="0"/>
                </a:lnTo>
                <a:lnTo>
                  <a:pt x="13901978" y="10725065"/>
                </a:lnTo>
                <a:lnTo>
                  <a:pt x="0" y="10725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80" r="0" b="-861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80361" y="1988585"/>
            <a:ext cx="11652808" cy="80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4"/>
              </a:lnSpc>
            </a:pPr>
            <a:r>
              <a:rPr lang="en-US" sz="5674">
                <a:solidFill>
                  <a:srgbClr val="000000"/>
                </a:solidFill>
                <a:latin typeface="Canva Sans Bold"/>
              </a:rPr>
              <a:t>I would DEFINITELY love to add one </a:t>
            </a:r>
          </a:p>
          <a:p>
            <a:pPr algn="ctr">
              <a:lnSpc>
                <a:spcPts val="7944"/>
              </a:lnSpc>
            </a:pPr>
          </a:p>
          <a:p>
            <a:pPr algn="ctr" marL="1225136" indent="-612568" lvl="1">
              <a:lnSpc>
                <a:spcPts val="7944"/>
              </a:lnSpc>
              <a:buFont typeface="Arial"/>
              <a:buChar char="•"/>
            </a:pPr>
            <a:r>
              <a:rPr lang="en-US" sz="5674" u="sng">
                <a:solidFill>
                  <a:srgbClr val="000000"/>
                </a:solidFill>
                <a:latin typeface="Canva Sans Bold"/>
              </a:rPr>
              <a:t>Life Incidence </a:t>
            </a:r>
            <a:r>
              <a:rPr lang="en-US" sz="5674">
                <a:solidFill>
                  <a:srgbClr val="000000"/>
                </a:solidFill>
                <a:latin typeface="Canva Sans Bold"/>
              </a:rPr>
              <a:t>and </a:t>
            </a:r>
            <a:r>
              <a:rPr lang="en-US" sz="5674" u="sng">
                <a:solidFill>
                  <a:srgbClr val="000000"/>
                </a:solidFill>
                <a:latin typeface="Canva Sans Bold"/>
              </a:rPr>
              <a:t>Change he made </a:t>
            </a:r>
          </a:p>
          <a:p>
            <a:pPr algn="ctr">
              <a:lnSpc>
                <a:spcPts val="7944"/>
              </a:lnSpc>
            </a:pPr>
          </a:p>
          <a:p>
            <a:pPr algn="ctr">
              <a:lnSpc>
                <a:spcPts val="7944"/>
              </a:lnSpc>
            </a:pPr>
            <a:r>
              <a:rPr lang="en-US" sz="5674">
                <a:solidFill>
                  <a:srgbClr val="000000"/>
                </a:solidFill>
                <a:latin typeface="Canva Sans Bold"/>
              </a:rPr>
              <a:t>To make this event more worthwhile and enjoyable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1095" y="614601"/>
            <a:ext cx="13901977" cy="10725065"/>
          </a:xfrm>
          <a:custGeom>
            <a:avLst/>
            <a:gdLst/>
            <a:ahLst/>
            <a:cxnLst/>
            <a:rect r="r" b="b" t="t" l="l"/>
            <a:pathLst>
              <a:path h="10725065" w="13901977">
                <a:moveTo>
                  <a:pt x="0" y="0"/>
                </a:moveTo>
                <a:lnTo>
                  <a:pt x="13901978" y="0"/>
                </a:lnTo>
                <a:lnTo>
                  <a:pt x="13901978" y="10725065"/>
                </a:lnTo>
                <a:lnTo>
                  <a:pt x="0" y="10725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80" r="0" b="-861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09988" y="3316163"/>
            <a:ext cx="12412363" cy="404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9"/>
              </a:lnSpc>
            </a:pPr>
            <a:r>
              <a:rPr lang="en-US" sz="7663">
                <a:solidFill>
                  <a:srgbClr val="000000"/>
                </a:solidFill>
                <a:latin typeface="Canva Sans Bold"/>
              </a:rPr>
              <a:t>Change in Industry</a:t>
            </a:r>
          </a:p>
          <a:p>
            <a:pPr algn="ctr">
              <a:lnSpc>
                <a:spcPts val="10729"/>
              </a:lnSpc>
            </a:pPr>
            <a:r>
              <a:rPr lang="en-US" sz="7663">
                <a:solidFill>
                  <a:srgbClr val="000000"/>
                </a:solidFill>
                <a:latin typeface="Canva Sans Bold"/>
              </a:rPr>
              <a:t> when it came to women's </a:t>
            </a:r>
          </a:p>
          <a:p>
            <a:pPr algn="ctr">
              <a:lnSpc>
                <a:spcPts val="10729"/>
              </a:lnSpc>
            </a:pPr>
            <a:r>
              <a:rPr lang="en-US" sz="7663">
                <a:solidFill>
                  <a:srgbClr val="000000"/>
                </a:solidFill>
                <a:latin typeface="Canva Sans Bold"/>
              </a:rPr>
              <a:t>Empowerment</a:t>
            </a:r>
          </a:p>
        </p:txBody>
      </p:sp>
    </p:spTree>
  </p:cSld>
  <p:clrMapOvr>
    <a:masterClrMapping/>
  </p:clrMapOvr>
  <p:transition spd="slow">
    <p:push dir="r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1095" y="446237"/>
            <a:ext cx="13901977" cy="10893429"/>
          </a:xfrm>
          <a:custGeom>
            <a:avLst/>
            <a:gdLst/>
            <a:ahLst/>
            <a:cxnLst/>
            <a:rect r="r" b="b" t="t" l="l"/>
            <a:pathLst>
              <a:path h="10893429" w="13901977">
                <a:moveTo>
                  <a:pt x="0" y="0"/>
                </a:moveTo>
                <a:lnTo>
                  <a:pt x="13901978" y="0"/>
                </a:lnTo>
                <a:lnTo>
                  <a:pt x="13901978" y="10893429"/>
                </a:lnTo>
                <a:lnTo>
                  <a:pt x="0" y="1089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90" r="0" b="-8477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84227" y="1972566"/>
            <a:ext cx="9997791" cy="8852916"/>
          </a:xfrm>
          <a:custGeom>
            <a:avLst/>
            <a:gdLst/>
            <a:ahLst/>
            <a:cxnLst/>
            <a:rect r="r" b="b" t="t" l="l"/>
            <a:pathLst>
              <a:path h="8852916" w="9997791">
                <a:moveTo>
                  <a:pt x="0" y="0"/>
                </a:moveTo>
                <a:lnTo>
                  <a:pt x="9997791" y="0"/>
                </a:lnTo>
                <a:lnTo>
                  <a:pt x="9997791" y="8852916"/>
                </a:lnTo>
                <a:lnTo>
                  <a:pt x="0" y="88529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932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662084" y="4629906"/>
            <a:ext cx="1467293" cy="97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>
                <a:solidFill>
                  <a:srgbClr val="000000"/>
                </a:solidFill>
                <a:latin typeface="Canva Sans"/>
              </a:rPr>
              <a:t>NEWS</a:t>
            </a:r>
          </a:p>
          <a:p>
            <a:pPr algn="ctr">
              <a:lnSpc>
                <a:spcPts val="3901"/>
              </a:lnSpc>
            </a:pPr>
            <a:r>
              <a:rPr lang="en-US" sz="2786">
                <a:solidFill>
                  <a:srgbClr val="000000"/>
                </a:solidFill>
                <a:latin typeface="Canva Sans"/>
              </a:rPr>
              <a:t>PAPER</a:t>
            </a: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533" y="514350"/>
            <a:ext cx="16888767" cy="9258300"/>
          </a:xfrm>
          <a:custGeom>
            <a:avLst/>
            <a:gdLst/>
            <a:ahLst/>
            <a:cxnLst/>
            <a:rect r="r" b="b" t="t" l="l"/>
            <a:pathLst>
              <a:path h="9258300" w="16888767">
                <a:moveTo>
                  <a:pt x="0" y="0"/>
                </a:moveTo>
                <a:lnTo>
                  <a:pt x="16888767" y="0"/>
                </a:lnTo>
                <a:lnTo>
                  <a:pt x="1688876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3593" t="0" r="-23755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11" id="11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3593" t="0" r="-237551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762947">
            <a:off x="-318904" y="1321575"/>
            <a:ext cx="5464308" cy="5464308"/>
          </a:xfrm>
          <a:custGeom>
            <a:avLst/>
            <a:gdLst/>
            <a:ahLst/>
            <a:cxnLst/>
            <a:rect r="r" b="b" t="t" l="l"/>
            <a:pathLst>
              <a:path h="5464308" w="5464308">
                <a:moveTo>
                  <a:pt x="0" y="0"/>
                </a:moveTo>
                <a:lnTo>
                  <a:pt x="5464308" y="0"/>
                </a:lnTo>
                <a:lnTo>
                  <a:pt x="5464308" y="5464307"/>
                </a:lnTo>
                <a:lnTo>
                  <a:pt x="0" y="5464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91445" y="614601"/>
            <a:ext cx="15873962" cy="8643699"/>
          </a:xfrm>
          <a:custGeom>
            <a:avLst/>
            <a:gdLst/>
            <a:ahLst/>
            <a:cxnLst/>
            <a:rect r="r" b="b" t="t" l="l"/>
            <a:pathLst>
              <a:path h="8643699" w="15873962">
                <a:moveTo>
                  <a:pt x="0" y="0"/>
                </a:moveTo>
                <a:lnTo>
                  <a:pt x="15873962" y="0"/>
                </a:lnTo>
                <a:lnTo>
                  <a:pt x="15873962" y="8643699"/>
                </a:lnTo>
                <a:lnTo>
                  <a:pt x="0" y="864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11" id="11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  <p:transition spd="slow">
    <p:push dir="u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3883786">
            <a:off x="13894499" y="-2467376"/>
            <a:ext cx="4146901" cy="6163954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6438578">
            <a:off x="632588" y="6941815"/>
            <a:ext cx="4146901" cy="6163954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160405">
            <a:off x="15165536" y="6265084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021710" y="1643043"/>
            <a:ext cx="5352460" cy="5352460"/>
          </a:xfrm>
          <a:custGeom>
            <a:avLst/>
            <a:gdLst/>
            <a:ahLst/>
            <a:cxnLst/>
            <a:rect r="r" b="b" t="t" l="l"/>
            <a:pathLst>
              <a:path h="5352460" w="5352460">
                <a:moveTo>
                  <a:pt x="0" y="0"/>
                </a:moveTo>
                <a:lnTo>
                  <a:pt x="5352460" y="0"/>
                </a:lnTo>
                <a:lnTo>
                  <a:pt x="5352460" y="5352460"/>
                </a:lnTo>
                <a:lnTo>
                  <a:pt x="0" y="5352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21026" y="1505456"/>
            <a:ext cx="6866974" cy="5222049"/>
          </a:xfrm>
          <a:custGeom>
            <a:avLst/>
            <a:gdLst/>
            <a:ahLst/>
            <a:cxnLst/>
            <a:rect r="r" b="b" t="t" l="l"/>
            <a:pathLst>
              <a:path h="5222049" w="6866974">
                <a:moveTo>
                  <a:pt x="0" y="0"/>
                </a:moveTo>
                <a:lnTo>
                  <a:pt x="6866974" y="0"/>
                </a:lnTo>
                <a:lnTo>
                  <a:pt x="6866974" y="5222049"/>
                </a:lnTo>
                <a:lnTo>
                  <a:pt x="0" y="52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796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73369" y="4204680"/>
            <a:ext cx="6207074" cy="1877640"/>
          </a:xfrm>
          <a:custGeom>
            <a:avLst/>
            <a:gdLst/>
            <a:ahLst/>
            <a:cxnLst/>
            <a:rect r="r" b="b" t="t" l="l"/>
            <a:pathLst>
              <a:path h="1877640" w="6207074">
                <a:moveTo>
                  <a:pt x="0" y="0"/>
                </a:moveTo>
                <a:lnTo>
                  <a:pt x="6207074" y="0"/>
                </a:lnTo>
                <a:lnTo>
                  <a:pt x="6207074" y="1877640"/>
                </a:lnTo>
                <a:lnTo>
                  <a:pt x="0" y="1877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18134" y="902415"/>
            <a:ext cx="3327977" cy="3767521"/>
          </a:xfrm>
          <a:custGeom>
            <a:avLst/>
            <a:gdLst/>
            <a:ahLst/>
            <a:cxnLst/>
            <a:rect r="r" b="b" t="t" l="l"/>
            <a:pathLst>
              <a:path h="3767521" w="3327977">
                <a:moveTo>
                  <a:pt x="0" y="0"/>
                </a:moveTo>
                <a:lnTo>
                  <a:pt x="3327977" y="0"/>
                </a:lnTo>
                <a:lnTo>
                  <a:pt x="3327977" y="3767521"/>
                </a:lnTo>
                <a:lnTo>
                  <a:pt x="0" y="3767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226" y="3208071"/>
            <a:ext cx="3382602" cy="3382602"/>
          </a:xfrm>
          <a:custGeom>
            <a:avLst/>
            <a:gdLst/>
            <a:ahLst/>
            <a:cxnLst/>
            <a:rect r="r" b="b" t="t" l="l"/>
            <a:pathLst>
              <a:path h="3382602" w="3382602">
                <a:moveTo>
                  <a:pt x="0" y="0"/>
                </a:moveTo>
                <a:lnTo>
                  <a:pt x="3382602" y="0"/>
                </a:lnTo>
                <a:lnTo>
                  <a:pt x="3382602" y="3382602"/>
                </a:lnTo>
                <a:lnTo>
                  <a:pt x="0" y="3382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8076" y="1236074"/>
            <a:ext cx="11845418" cy="6633434"/>
          </a:xfrm>
          <a:custGeom>
            <a:avLst/>
            <a:gdLst/>
            <a:ahLst/>
            <a:cxnLst/>
            <a:rect r="r" b="b" t="t" l="l"/>
            <a:pathLst>
              <a:path h="6633434" w="11845418">
                <a:moveTo>
                  <a:pt x="0" y="0"/>
                </a:moveTo>
                <a:lnTo>
                  <a:pt x="11845418" y="0"/>
                </a:lnTo>
                <a:lnTo>
                  <a:pt x="11845418" y="6633434"/>
                </a:lnTo>
                <a:lnTo>
                  <a:pt x="0" y="6633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18184" y="7764733"/>
            <a:ext cx="7014055" cy="93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6"/>
              </a:lnSpc>
            </a:pPr>
            <a:r>
              <a:rPr lang="en-US" sz="5447">
                <a:solidFill>
                  <a:srgbClr val="000000"/>
                </a:solidFill>
                <a:latin typeface="Canva Sans Bold"/>
              </a:rPr>
              <a:t>Sudha Murti Ji</a:t>
            </a:r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15352" y="0"/>
            <a:ext cx="9325087" cy="5222049"/>
          </a:xfrm>
          <a:custGeom>
            <a:avLst/>
            <a:gdLst/>
            <a:ahLst/>
            <a:cxnLst/>
            <a:rect r="r" b="b" t="t" l="l"/>
            <a:pathLst>
              <a:path h="5222049" w="9325087">
                <a:moveTo>
                  <a:pt x="0" y="0"/>
                </a:moveTo>
                <a:lnTo>
                  <a:pt x="9325086" y="0"/>
                </a:lnTo>
                <a:lnTo>
                  <a:pt x="9325086" y="5222049"/>
                </a:lnTo>
                <a:lnTo>
                  <a:pt x="0" y="5222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7496" y="5511690"/>
            <a:ext cx="1519695" cy="1519695"/>
          </a:xfrm>
          <a:custGeom>
            <a:avLst/>
            <a:gdLst/>
            <a:ahLst/>
            <a:cxnLst/>
            <a:rect r="r" b="b" t="t" l="l"/>
            <a:pathLst>
              <a:path h="1519695" w="1519695">
                <a:moveTo>
                  <a:pt x="0" y="0"/>
                </a:moveTo>
                <a:lnTo>
                  <a:pt x="1519695" y="0"/>
                </a:lnTo>
                <a:lnTo>
                  <a:pt x="1519695" y="1519696"/>
                </a:lnTo>
                <a:lnTo>
                  <a:pt x="0" y="1519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81925" y="1870318"/>
            <a:ext cx="10389655" cy="1338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2"/>
              </a:lnSpc>
            </a:pPr>
            <a:r>
              <a:rPr lang="en-US" sz="7851">
                <a:solidFill>
                  <a:srgbClr val="000000"/>
                </a:solidFill>
                <a:latin typeface="Canva Sans Bold"/>
              </a:rPr>
              <a:t>From THAT day...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76757" y="5780365"/>
            <a:ext cx="130813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Females were permitted for that job too!</a:t>
            </a:r>
          </a:p>
        </p:txBody>
      </p:sp>
    </p:spTree>
  </p:cSld>
  <p:clrMapOvr>
    <a:masterClrMapping/>
  </p:clrMapOvr>
  <p:transition spd="slow">
    <p:push dir="d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0101156">
            <a:off x="10789186" y="1079477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7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296991">
            <a:off x="3055702" y="1435689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25603">
            <a:off x="-1458512" y="7218919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23574" y="7528621"/>
            <a:ext cx="3318508" cy="4047821"/>
          </a:xfrm>
          <a:custGeom>
            <a:avLst/>
            <a:gdLst/>
            <a:ahLst/>
            <a:cxnLst/>
            <a:rect r="r" b="b" t="t" l="l"/>
            <a:pathLst>
              <a:path h="4047821" w="3318508">
                <a:moveTo>
                  <a:pt x="0" y="0"/>
                </a:moveTo>
                <a:lnTo>
                  <a:pt x="3318509" y="0"/>
                </a:lnTo>
                <a:lnTo>
                  <a:pt x="3318509" y="4047821"/>
                </a:lnTo>
                <a:lnTo>
                  <a:pt x="0" y="40478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-295103">
            <a:off x="4973850" y="3540743"/>
            <a:ext cx="8360231" cy="349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74"/>
              </a:lnSpc>
            </a:pPr>
            <a:r>
              <a:rPr lang="en-US" sz="13647">
                <a:solidFill>
                  <a:srgbClr val="605048"/>
                </a:solidFill>
                <a:latin typeface="Carelia"/>
              </a:rPr>
              <a:t>Thank</a:t>
            </a:r>
          </a:p>
          <a:p>
            <a:pPr algn="ctr">
              <a:lnSpc>
                <a:spcPts val="13374"/>
              </a:lnSpc>
            </a:pPr>
            <a:r>
              <a:rPr lang="en-US" sz="13647">
                <a:solidFill>
                  <a:srgbClr val="605048"/>
                </a:solidFill>
                <a:latin typeface="Carelia"/>
              </a:rPr>
              <a:t>you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27259">
            <a:off x="8362120" y="1566278"/>
            <a:ext cx="891928" cy="908972"/>
          </a:xfrm>
          <a:custGeom>
            <a:avLst/>
            <a:gdLst/>
            <a:ahLst/>
            <a:cxnLst/>
            <a:rect r="r" b="b" t="t" l="l"/>
            <a:pathLst>
              <a:path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9461" y="1934541"/>
            <a:ext cx="4836511" cy="5178081"/>
          </a:xfrm>
          <a:custGeom>
            <a:avLst/>
            <a:gdLst/>
            <a:ahLst/>
            <a:cxnLst/>
            <a:rect r="r" b="b" t="t" l="l"/>
            <a:pathLst>
              <a:path h="5178081" w="4836511">
                <a:moveTo>
                  <a:pt x="0" y="0"/>
                </a:moveTo>
                <a:lnTo>
                  <a:pt x="4836511" y="0"/>
                </a:lnTo>
                <a:lnTo>
                  <a:pt x="4836511" y="5178081"/>
                </a:lnTo>
                <a:lnTo>
                  <a:pt x="0" y="5178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8569" y="2074716"/>
            <a:ext cx="5156664" cy="5520845"/>
          </a:xfrm>
          <a:custGeom>
            <a:avLst/>
            <a:gdLst/>
            <a:ahLst/>
            <a:cxnLst/>
            <a:rect r="r" b="b" t="t" l="l"/>
            <a:pathLst>
              <a:path h="5520845" w="5156664">
                <a:moveTo>
                  <a:pt x="0" y="0"/>
                </a:moveTo>
                <a:lnTo>
                  <a:pt x="5156664" y="0"/>
                </a:lnTo>
                <a:lnTo>
                  <a:pt x="5156664" y="5520845"/>
                </a:lnTo>
                <a:lnTo>
                  <a:pt x="0" y="5520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5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05640" y="-3615361"/>
            <a:ext cx="9591176" cy="6643809"/>
          </a:xfrm>
          <a:custGeom>
            <a:avLst/>
            <a:gdLst/>
            <a:ahLst/>
            <a:cxnLst/>
            <a:rect r="r" b="b" t="t" l="l"/>
            <a:pathLst>
              <a:path h="6643809" w="9591176">
                <a:moveTo>
                  <a:pt x="0" y="0"/>
                </a:moveTo>
                <a:lnTo>
                  <a:pt x="9591176" y="0"/>
                </a:lnTo>
                <a:lnTo>
                  <a:pt x="9591176" y="6643809"/>
                </a:lnTo>
                <a:lnTo>
                  <a:pt x="0" y="664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8" t="0" r="-1268" b="-480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0269" y="10200680"/>
            <a:ext cx="3224341" cy="3452054"/>
          </a:xfrm>
          <a:custGeom>
            <a:avLst/>
            <a:gdLst/>
            <a:ahLst/>
            <a:cxnLst/>
            <a:rect r="r" b="b" t="t" l="l"/>
            <a:pathLst>
              <a:path h="3452054" w="3224341">
                <a:moveTo>
                  <a:pt x="0" y="0"/>
                </a:moveTo>
                <a:lnTo>
                  <a:pt x="3224341" y="0"/>
                </a:lnTo>
                <a:lnTo>
                  <a:pt x="3224341" y="3452054"/>
                </a:lnTo>
                <a:lnTo>
                  <a:pt x="0" y="34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5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73651" y="2616993"/>
            <a:ext cx="3828131" cy="3813178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4005" t="0" r="-5191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605048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682635" y="2687981"/>
            <a:ext cx="4069061" cy="4053166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3050" r="223" b="-1305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60504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85035" y="6717039"/>
            <a:ext cx="371674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ejaVu Serif Bold"/>
              </a:rPr>
              <a:t>CARS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07116" y="7433636"/>
            <a:ext cx="5889480" cy="287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6"/>
              </a:lnSpc>
            </a:pPr>
            <a:r>
              <a:rPr lang="en-US" sz="8254">
                <a:solidFill>
                  <a:srgbClr val="000000"/>
                </a:solidFill>
                <a:latin typeface="DejaVu Serif Bold"/>
              </a:rPr>
              <a:t>IT</a:t>
            </a:r>
          </a:p>
          <a:p>
            <a:pPr algn="ctr">
              <a:lnSpc>
                <a:spcPts val="11556"/>
              </a:lnSpc>
            </a:pPr>
            <a:r>
              <a:rPr lang="en-US" sz="8254">
                <a:solidFill>
                  <a:srgbClr val="000000"/>
                </a:solidFill>
                <a:latin typeface="Canva Sans Bold"/>
              </a:rPr>
              <a:t>COMPANY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9461" y="1934541"/>
            <a:ext cx="4836511" cy="5178081"/>
          </a:xfrm>
          <a:custGeom>
            <a:avLst/>
            <a:gdLst/>
            <a:ahLst/>
            <a:cxnLst/>
            <a:rect r="r" b="b" t="t" l="l"/>
            <a:pathLst>
              <a:path h="5178081" w="4836511">
                <a:moveTo>
                  <a:pt x="0" y="0"/>
                </a:moveTo>
                <a:lnTo>
                  <a:pt x="4836511" y="0"/>
                </a:lnTo>
                <a:lnTo>
                  <a:pt x="4836511" y="5178081"/>
                </a:lnTo>
                <a:lnTo>
                  <a:pt x="0" y="5178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2020" y="1298335"/>
            <a:ext cx="5230299" cy="5599679"/>
          </a:xfrm>
          <a:custGeom>
            <a:avLst/>
            <a:gdLst/>
            <a:ahLst/>
            <a:cxnLst/>
            <a:rect r="r" b="b" t="t" l="l"/>
            <a:pathLst>
              <a:path h="5599679" w="5230299">
                <a:moveTo>
                  <a:pt x="0" y="0"/>
                </a:moveTo>
                <a:lnTo>
                  <a:pt x="5230298" y="0"/>
                </a:lnTo>
                <a:lnTo>
                  <a:pt x="5230298" y="5599679"/>
                </a:lnTo>
                <a:lnTo>
                  <a:pt x="0" y="5599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5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8569" y="2074716"/>
            <a:ext cx="5156664" cy="5520845"/>
          </a:xfrm>
          <a:custGeom>
            <a:avLst/>
            <a:gdLst/>
            <a:ahLst/>
            <a:cxnLst/>
            <a:rect r="r" b="b" t="t" l="l"/>
            <a:pathLst>
              <a:path h="5520845" w="5156664">
                <a:moveTo>
                  <a:pt x="0" y="0"/>
                </a:moveTo>
                <a:lnTo>
                  <a:pt x="5156664" y="0"/>
                </a:lnTo>
                <a:lnTo>
                  <a:pt x="5156664" y="5520845"/>
                </a:lnTo>
                <a:lnTo>
                  <a:pt x="0" y="5520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5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05640" y="-3615361"/>
            <a:ext cx="9591176" cy="6643809"/>
          </a:xfrm>
          <a:custGeom>
            <a:avLst/>
            <a:gdLst/>
            <a:ahLst/>
            <a:cxnLst/>
            <a:rect r="r" b="b" t="t" l="l"/>
            <a:pathLst>
              <a:path h="6643809" w="9591176">
                <a:moveTo>
                  <a:pt x="0" y="0"/>
                </a:moveTo>
                <a:lnTo>
                  <a:pt x="9591176" y="0"/>
                </a:lnTo>
                <a:lnTo>
                  <a:pt x="9591176" y="6643809"/>
                </a:lnTo>
                <a:lnTo>
                  <a:pt x="0" y="664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8" t="0" r="-1268" b="-4802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30269" y="10200680"/>
            <a:ext cx="3224341" cy="3452054"/>
          </a:xfrm>
          <a:custGeom>
            <a:avLst/>
            <a:gdLst/>
            <a:ahLst/>
            <a:cxnLst/>
            <a:rect r="r" b="b" t="t" l="l"/>
            <a:pathLst>
              <a:path h="3452054" w="3224341">
                <a:moveTo>
                  <a:pt x="0" y="0"/>
                </a:moveTo>
                <a:lnTo>
                  <a:pt x="3224341" y="0"/>
                </a:lnTo>
                <a:lnTo>
                  <a:pt x="3224341" y="3452054"/>
                </a:lnTo>
                <a:lnTo>
                  <a:pt x="0" y="34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5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73651" y="2616993"/>
            <a:ext cx="3828131" cy="3813178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4005" t="0" r="-5191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605048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682635" y="2687981"/>
            <a:ext cx="4069061" cy="4053166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3050" r="223" b="-1305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605048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996816" y="2081124"/>
            <a:ext cx="3900705" cy="3885468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60504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85035" y="6717039"/>
            <a:ext cx="371674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ejaVu Serif Bold"/>
              </a:rPr>
              <a:t>CARS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07116" y="7433636"/>
            <a:ext cx="5889480" cy="287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6"/>
              </a:lnSpc>
            </a:pPr>
            <a:r>
              <a:rPr lang="en-US" sz="8254">
                <a:solidFill>
                  <a:srgbClr val="000000"/>
                </a:solidFill>
                <a:latin typeface="DejaVu Serif Bold"/>
              </a:rPr>
              <a:t>IT</a:t>
            </a:r>
          </a:p>
          <a:p>
            <a:pPr algn="ctr">
              <a:lnSpc>
                <a:spcPts val="11556"/>
              </a:lnSpc>
            </a:pPr>
            <a:r>
              <a:rPr lang="en-US" sz="8254">
                <a:solidFill>
                  <a:srgbClr val="000000"/>
                </a:solidFill>
                <a:latin typeface="Canva Sans Bold"/>
              </a:rPr>
              <a:t>COMPANY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50435" y="6717039"/>
            <a:ext cx="4111883" cy="320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ejaVu Serif Bold"/>
              </a:rPr>
              <a:t>TATA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ejaVu Serif Bold"/>
              </a:rPr>
              <a:t>SALT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1811569">
            <a:off x="14663985" y="3474471"/>
            <a:ext cx="6654913" cy="9891863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5420276">
            <a:off x="600455" y="1315330"/>
            <a:ext cx="9255763" cy="7961133"/>
          </a:xfrm>
          <a:custGeom>
            <a:avLst/>
            <a:gdLst/>
            <a:ahLst/>
            <a:cxnLst/>
            <a:rect r="r" b="b" t="t" l="l"/>
            <a:pathLst>
              <a:path h="7961133" w="9255763">
                <a:moveTo>
                  <a:pt x="0" y="0"/>
                </a:moveTo>
                <a:lnTo>
                  <a:pt x="9255762" y="0"/>
                </a:lnTo>
                <a:lnTo>
                  <a:pt x="9255762" y="7961132"/>
                </a:lnTo>
                <a:lnTo>
                  <a:pt x="0" y="796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7824963" y="1160634"/>
            <a:ext cx="7944946" cy="6147402"/>
          </a:xfrm>
          <a:custGeom>
            <a:avLst/>
            <a:gdLst/>
            <a:ahLst/>
            <a:cxnLst/>
            <a:rect r="r" b="b" t="t" l="l"/>
            <a:pathLst>
              <a:path h="6147402" w="7944946">
                <a:moveTo>
                  <a:pt x="0" y="0"/>
                </a:moveTo>
                <a:lnTo>
                  <a:pt x="7944946" y="0"/>
                </a:lnTo>
                <a:lnTo>
                  <a:pt x="7944946" y="6147402"/>
                </a:lnTo>
                <a:lnTo>
                  <a:pt x="0" y="6147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259">
            <a:off x="4455292" y="574214"/>
            <a:ext cx="891928" cy="908972"/>
          </a:xfrm>
          <a:custGeom>
            <a:avLst/>
            <a:gdLst/>
            <a:ahLst/>
            <a:cxnLst/>
            <a:rect r="r" b="b" t="t" l="l"/>
            <a:pathLst>
              <a:path h="908972" w="891928">
                <a:moveTo>
                  <a:pt x="0" y="0"/>
                </a:moveTo>
                <a:lnTo>
                  <a:pt x="891928" y="0"/>
                </a:lnTo>
                <a:lnTo>
                  <a:pt x="891928" y="908972"/>
                </a:lnTo>
                <a:lnTo>
                  <a:pt x="0" y="908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04670" y="570692"/>
            <a:ext cx="5497289" cy="7314364"/>
          </a:xfrm>
          <a:custGeom>
            <a:avLst/>
            <a:gdLst/>
            <a:ahLst/>
            <a:cxnLst/>
            <a:rect r="r" b="b" t="t" l="l"/>
            <a:pathLst>
              <a:path h="7314364" w="5497289">
                <a:moveTo>
                  <a:pt x="0" y="0"/>
                </a:moveTo>
                <a:lnTo>
                  <a:pt x="5497290" y="0"/>
                </a:lnTo>
                <a:lnTo>
                  <a:pt x="5497290" y="7314364"/>
                </a:lnTo>
                <a:lnTo>
                  <a:pt x="0" y="7314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255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90745" y="1797964"/>
            <a:ext cx="9359544" cy="112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4"/>
              </a:lnSpc>
            </a:pPr>
            <a:r>
              <a:rPr lang="en-US" sz="8658" u="sng">
                <a:solidFill>
                  <a:srgbClr val="000000"/>
                </a:solidFill>
                <a:latin typeface="Carelia"/>
              </a:rPr>
              <a:t>Ratan Tata</a:t>
            </a:r>
          </a:p>
        </p:txBody>
      </p:sp>
      <p:sp>
        <p:nvSpPr>
          <p:cNvPr name="TextBox 11" id="11"/>
          <p:cNvSpPr txBox="true"/>
          <p:nvPr/>
        </p:nvSpPr>
        <p:spPr>
          <a:xfrm rot="-15471">
            <a:off x="2141909" y="4128752"/>
            <a:ext cx="7422497" cy="340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7442" indent="-508721" lvl="1">
              <a:lnSpc>
                <a:spcPts val="6786"/>
              </a:lnSpc>
              <a:buFont typeface="Arial"/>
              <a:buChar char="•"/>
            </a:pPr>
            <a:r>
              <a:rPr lang="en-US" sz="4712">
                <a:solidFill>
                  <a:srgbClr val="000000"/>
                </a:solidFill>
                <a:latin typeface="Glacial Indifference Bold"/>
              </a:rPr>
              <a:t>visionary leader </a:t>
            </a:r>
          </a:p>
          <a:p>
            <a:pPr marL="1017442" indent="-508721" lvl="1">
              <a:lnSpc>
                <a:spcPts val="6786"/>
              </a:lnSpc>
              <a:buFont typeface="Arial"/>
              <a:buChar char="•"/>
            </a:pPr>
            <a:r>
              <a:rPr lang="en-US" sz="4712">
                <a:solidFill>
                  <a:srgbClr val="000000"/>
                </a:solidFill>
                <a:latin typeface="Glacial Indifference Bold"/>
              </a:rPr>
              <a:t>successor</a:t>
            </a:r>
          </a:p>
          <a:p>
            <a:pPr>
              <a:lnSpc>
                <a:spcPts val="6786"/>
              </a:lnSpc>
            </a:pPr>
          </a:p>
          <a:p>
            <a:pPr>
              <a:lnSpc>
                <a:spcPts val="6786"/>
              </a:lnSpc>
            </a:pPr>
            <a:r>
              <a:rPr lang="en-US" sz="4712">
                <a:solidFill>
                  <a:srgbClr val="000000"/>
                </a:solidFill>
                <a:latin typeface="Glacial Indifference Bold"/>
              </a:rPr>
              <a:t>         of JRD Tata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1304">
            <a:off x="10065681" y="-4534537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793056">
            <a:off x="-5347750" y="6389853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4"/>
                </a:lnTo>
                <a:lnTo>
                  <a:pt x="0" y="7794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252" y="1636638"/>
            <a:ext cx="9325087" cy="5222049"/>
          </a:xfrm>
          <a:custGeom>
            <a:avLst/>
            <a:gdLst/>
            <a:ahLst/>
            <a:cxnLst/>
            <a:rect r="r" b="b" t="t" l="l"/>
            <a:pathLst>
              <a:path h="5222049" w="9325087">
                <a:moveTo>
                  <a:pt x="0" y="0"/>
                </a:moveTo>
                <a:lnTo>
                  <a:pt x="9325087" y="0"/>
                </a:lnTo>
                <a:lnTo>
                  <a:pt x="9325087" y="5222049"/>
                </a:lnTo>
                <a:lnTo>
                  <a:pt x="0" y="5222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591285"/>
            <a:ext cx="7651873" cy="4782421"/>
          </a:xfrm>
          <a:custGeom>
            <a:avLst/>
            <a:gdLst/>
            <a:ahLst/>
            <a:cxnLst/>
            <a:rect r="r" b="b" t="t" l="l"/>
            <a:pathLst>
              <a:path h="4782421" w="7651873">
                <a:moveTo>
                  <a:pt x="0" y="0"/>
                </a:moveTo>
                <a:lnTo>
                  <a:pt x="7651873" y="0"/>
                </a:lnTo>
                <a:lnTo>
                  <a:pt x="7651873" y="4782421"/>
                </a:lnTo>
                <a:lnTo>
                  <a:pt x="0" y="4782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30549" y="-10336"/>
            <a:ext cx="51723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FATHER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56127" y="3860537"/>
            <a:ext cx="4194927" cy="186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81"/>
              </a:lnSpc>
            </a:pPr>
            <a:r>
              <a:rPr lang="en-US" sz="10986">
                <a:solidFill>
                  <a:srgbClr val="000000"/>
                </a:solidFill>
                <a:latin typeface="Canva Sans Bold"/>
              </a:rPr>
              <a:t>SON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718871">
            <a:off x="8952017" y="2156731"/>
            <a:ext cx="4725703" cy="7024285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false" flipV="false" rot="588402">
              <a:off x="91311" y="-47039"/>
              <a:ext cx="3459830" cy="4965646"/>
            </a:xfrm>
            <a:custGeom>
              <a:avLst/>
              <a:gdLst/>
              <a:ahLst/>
              <a:cxnLst/>
              <a:rect r="r" b="b" t="t" l="l"/>
              <a:pathLst>
                <a:path h="4965646" w="3459830">
                  <a:moveTo>
                    <a:pt x="3459830" y="4465099"/>
                  </a:moveTo>
                  <a:lnTo>
                    <a:pt x="563991" y="4965647"/>
                  </a:lnTo>
                  <a:cubicBezTo>
                    <a:pt x="563991" y="4965647"/>
                    <a:pt x="556637" y="4923098"/>
                    <a:pt x="528008" y="4884226"/>
                  </a:cubicBezTo>
                  <a:cubicBezTo>
                    <a:pt x="499379" y="4845354"/>
                    <a:pt x="481208" y="4740233"/>
                    <a:pt x="473854" y="4697684"/>
                  </a:cubicBezTo>
                  <a:cubicBezTo>
                    <a:pt x="466499" y="4655135"/>
                    <a:pt x="359553" y="4543448"/>
                    <a:pt x="359553" y="4543448"/>
                  </a:cubicBezTo>
                  <a:cubicBezTo>
                    <a:pt x="252608" y="4431762"/>
                    <a:pt x="248141" y="4279163"/>
                    <a:pt x="241003" y="4237865"/>
                  </a:cubicBezTo>
                  <a:cubicBezTo>
                    <a:pt x="233648" y="4195316"/>
                    <a:pt x="244107" y="4129067"/>
                    <a:pt x="275624" y="4057889"/>
                  </a:cubicBezTo>
                  <a:cubicBezTo>
                    <a:pt x="307141" y="3986710"/>
                    <a:pt x="277939" y="3817766"/>
                    <a:pt x="277939" y="3817766"/>
                  </a:cubicBezTo>
                  <a:lnTo>
                    <a:pt x="256091" y="3691370"/>
                  </a:lnTo>
                  <a:lnTo>
                    <a:pt x="234244" y="3564974"/>
                  </a:lnTo>
                  <a:lnTo>
                    <a:pt x="254945" y="3431224"/>
                  </a:lnTo>
                  <a:lnTo>
                    <a:pt x="211823" y="3308505"/>
                  </a:lnTo>
                  <a:cubicBezTo>
                    <a:pt x="211823" y="3308505"/>
                    <a:pt x="175839" y="3227084"/>
                    <a:pt x="189975" y="3182109"/>
                  </a:cubicBezTo>
                  <a:cubicBezTo>
                    <a:pt x="203895" y="3135883"/>
                    <a:pt x="186298" y="3160835"/>
                    <a:pt x="182621" y="3139560"/>
                  </a:cubicBezTo>
                  <a:cubicBezTo>
                    <a:pt x="178944" y="3118286"/>
                    <a:pt x="171589" y="3075737"/>
                    <a:pt x="171589" y="3075737"/>
                  </a:cubicBezTo>
                  <a:lnTo>
                    <a:pt x="131138" y="2841717"/>
                  </a:lnTo>
                  <a:lnTo>
                    <a:pt x="179680" y="2615514"/>
                  </a:lnTo>
                  <a:lnTo>
                    <a:pt x="146227" y="2295222"/>
                  </a:lnTo>
                  <a:lnTo>
                    <a:pt x="144865" y="2033824"/>
                  </a:lnTo>
                  <a:cubicBezTo>
                    <a:pt x="144865" y="2033824"/>
                    <a:pt x="90138" y="1717209"/>
                    <a:pt x="86460" y="1695935"/>
                  </a:cubicBezTo>
                  <a:cubicBezTo>
                    <a:pt x="82783" y="1674660"/>
                    <a:pt x="57258" y="1526990"/>
                    <a:pt x="28629" y="1488118"/>
                  </a:cubicBezTo>
                  <a:cubicBezTo>
                    <a:pt x="0" y="1449246"/>
                    <a:pt x="67991" y="1089509"/>
                    <a:pt x="67991" y="1089509"/>
                  </a:cubicBezTo>
                  <a:lnTo>
                    <a:pt x="91580" y="845709"/>
                  </a:lnTo>
                  <a:cubicBezTo>
                    <a:pt x="91580" y="845709"/>
                    <a:pt x="40531" y="550369"/>
                    <a:pt x="50773" y="482868"/>
                  </a:cubicBezTo>
                  <a:cubicBezTo>
                    <a:pt x="61016" y="415367"/>
                    <a:pt x="117701" y="363037"/>
                    <a:pt x="117701" y="363037"/>
                  </a:cubicBezTo>
                  <a:cubicBezTo>
                    <a:pt x="117701" y="363037"/>
                    <a:pt x="177847" y="330731"/>
                    <a:pt x="177847" y="330731"/>
                  </a:cubicBezTo>
                  <a:cubicBezTo>
                    <a:pt x="213042" y="280827"/>
                    <a:pt x="275614" y="270011"/>
                    <a:pt x="275614" y="270011"/>
                  </a:cubicBezTo>
                  <a:cubicBezTo>
                    <a:pt x="275614" y="270011"/>
                    <a:pt x="419607" y="223212"/>
                    <a:pt x="465833" y="237132"/>
                  </a:cubicBezTo>
                  <a:cubicBezTo>
                    <a:pt x="512059" y="251052"/>
                    <a:pt x="681004" y="221850"/>
                    <a:pt x="681004" y="221850"/>
                  </a:cubicBezTo>
                  <a:cubicBezTo>
                    <a:pt x="737473" y="168269"/>
                    <a:pt x="874901" y="210245"/>
                    <a:pt x="874901" y="210245"/>
                  </a:cubicBezTo>
                  <a:lnTo>
                    <a:pt x="1068797" y="198640"/>
                  </a:lnTo>
                  <a:cubicBezTo>
                    <a:pt x="1146541" y="141381"/>
                    <a:pt x="1255339" y="144486"/>
                    <a:pt x="1255339" y="144486"/>
                  </a:cubicBezTo>
                  <a:cubicBezTo>
                    <a:pt x="1255339" y="144486"/>
                    <a:pt x="1360461" y="126315"/>
                    <a:pt x="1406687" y="140235"/>
                  </a:cubicBezTo>
                  <a:cubicBezTo>
                    <a:pt x="1452913" y="154155"/>
                    <a:pt x="1533083" y="118388"/>
                    <a:pt x="1533083" y="118388"/>
                  </a:cubicBezTo>
                  <a:lnTo>
                    <a:pt x="1579309" y="132308"/>
                  </a:lnTo>
                  <a:cubicBezTo>
                    <a:pt x="1618181" y="103678"/>
                    <a:pt x="1664407" y="117598"/>
                    <a:pt x="1664407" y="117598"/>
                  </a:cubicBezTo>
                  <a:cubicBezTo>
                    <a:pt x="1714311" y="152793"/>
                    <a:pt x="1861981" y="127268"/>
                    <a:pt x="1861981" y="127268"/>
                  </a:cubicBezTo>
                  <a:lnTo>
                    <a:pt x="1992054" y="126695"/>
                  </a:lnTo>
                  <a:cubicBezTo>
                    <a:pt x="2038281" y="140615"/>
                    <a:pt x="2139725" y="101170"/>
                    <a:pt x="2139725" y="101170"/>
                  </a:cubicBezTo>
                  <a:cubicBezTo>
                    <a:pt x="2139725" y="101170"/>
                    <a:pt x="2301315" y="29419"/>
                    <a:pt x="2386413" y="14709"/>
                  </a:cubicBezTo>
                  <a:cubicBezTo>
                    <a:pt x="2471511" y="0"/>
                    <a:pt x="2689108" y="6209"/>
                    <a:pt x="2689108" y="6209"/>
                  </a:cubicBezTo>
                  <a:lnTo>
                    <a:pt x="3459830" y="4465099"/>
                  </a:lnTo>
                  <a:close/>
                </a:path>
              </a:pathLst>
            </a:custGeom>
            <a:blipFill>
              <a:blip r:embed="rId3"/>
              <a:stretch>
                <a:fillRect l="-71987" t="-3166" r="-54788" b="-4106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31097">
            <a:off x="260454" y="184788"/>
            <a:ext cx="14264473" cy="10482425"/>
          </a:xfrm>
          <a:custGeom>
            <a:avLst/>
            <a:gdLst/>
            <a:ahLst/>
            <a:cxnLst/>
            <a:rect r="r" b="b" t="t" l="l"/>
            <a:pathLst>
              <a:path h="10482425" w="14264473">
                <a:moveTo>
                  <a:pt x="0" y="0"/>
                </a:moveTo>
                <a:lnTo>
                  <a:pt x="14264473" y="0"/>
                </a:lnTo>
                <a:lnTo>
                  <a:pt x="14264473" y="10482425"/>
                </a:lnTo>
                <a:lnTo>
                  <a:pt x="0" y="10482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718388">
            <a:off x="11706094" y="6808311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4"/>
                </a:lnTo>
                <a:lnTo>
                  <a:pt x="0" y="7794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251596">
            <a:off x="16227377" y="-1064677"/>
            <a:ext cx="3085439" cy="7167733"/>
          </a:xfrm>
          <a:custGeom>
            <a:avLst/>
            <a:gdLst/>
            <a:ahLst/>
            <a:cxnLst/>
            <a:rect r="r" b="b" t="t" l="l"/>
            <a:pathLst>
              <a:path h="7167733" w="3085439">
                <a:moveTo>
                  <a:pt x="0" y="0"/>
                </a:moveTo>
                <a:lnTo>
                  <a:pt x="3085439" y="0"/>
                </a:lnTo>
                <a:lnTo>
                  <a:pt x="3085439" y="7167733"/>
                </a:lnTo>
                <a:lnTo>
                  <a:pt x="0" y="7167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935" t="0" r="-178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7259">
            <a:off x="5389320" y="207095"/>
            <a:ext cx="1077748" cy="1098342"/>
          </a:xfrm>
          <a:custGeom>
            <a:avLst/>
            <a:gdLst/>
            <a:ahLst/>
            <a:cxnLst/>
            <a:rect r="r" b="b" t="t" l="l"/>
            <a:pathLst>
              <a:path h="1098342" w="1077748">
                <a:moveTo>
                  <a:pt x="0" y="0"/>
                </a:moveTo>
                <a:lnTo>
                  <a:pt x="1077748" y="0"/>
                </a:lnTo>
                <a:lnTo>
                  <a:pt x="1077748" y="1098342"/>
                </a:lnTo>
                <a:lnTo>
                  <a:pt x="0" y="10983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362433">
            <a:off x="-73390" y="1601116"/>
            <a:ext cx="13588863" cy="358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75906" indent="-737953" lvl="1">
              <a:lnSpc>
                <a:spcPts val="9570"/>
              </a:lnSpc>
              <a:buFont typeface="Arial"/>
              <a:buChar char="•"/>
            </a:pPr>
            <a:r>
              <a:rPr lang="en-US" sz="6836" u="sng">
                <a:solidFill>
                  <a:srgbClr val="000000"/>
                </a:solidFill>
                <a:latin typeface="Comic Sans"/>
              </a:rPr>
              <a:t>First</a:t>
            </a:r>
            <a:r>
              <a:rPr lang="en-US" sz="6836">
                <a:solidFill>
                  <a:srgbClr val="000000"/>
                </a:solidFill>
                <a:latin typeface="Comic Sans"/>
              </a:rPr>
              <a:t> Indian Businessman </a:t>
            </a:r>
          </a:p>
          <a:p>
            <a:pPr algn="ctr">
              <a:lnSpc>
                <a:spcPts val="9570"/>
              </a:lnSpc>
            </a:pPr>
            <a:r>
              <a:rPr lang="en-US" sz="6836">
                <a:solidFill>
                  <a:srgbClr val="000000"/>
                </a:solidFill>
                <a:latin typeface="Comic Sans"/>
              </a:rPr>
              <a:t>to receive the Bharat Ratna</a:t>
            </a:r>
          </a:p>
          <a:p>
            <a:pPr algn="ctr">
              <a:lnSpc>
                <a:spcPts val="957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-398177">
            <a:off x="1574363" y="4091927"/>
            <a:ext cx="12814263" cy="7885700"/>
          </a:xfrm>
          <a:custGeom>
            <a:avLst/>
            <a:gdLst/>
            <a:ahLst/>
            <a:cxnLst/>
            <a:rect r="r" b="b" t="t" l="l"/>
            <a:pathLst>
              <a:path h="7885700" w="12814263">
                <a:moveTo>
                  <a:pt x="0" y="0"/>
                </a:moveTo>
                <a:lnTo>
                  <a:pt x="12814263" y="0"/>
                </a:lnTo>
                <a:lnTo>
                  <a:pt x="12814263" y="7885701"/>
                </a:lnTo>
                <a:lnTo>
                  <a:pt x="0" y="78857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11596">
            <a:off x="13375447" y="406297"/>
            <a:ext cx="4709095" cy="4709095"/>
          </a:xfrm>
          <a:custGeom>
            <a:avLst/>
            <a:gdLst/>
            <a:ahLst/>
            <a:cxnLst/>
            <a:rect r="r" b="b" t="t" l="l"/>
            <a:pathLst>
              <a:path h="4709095" w="4709095">
                <a:moveTo>
                  <a:pt x="0" y="0"/>
                </a:moveTo>
                <a:lnTo>
                  <a:pt x="4709095" y="0"/>
                </a:lnTo>
                <a:lnTo>
                  <a:pt x="4709095" y="4709095"/>
                </a:lnTo>
                <a:lnTo>
                  <a:pt x="0" y="4709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467604">
            <a:off x="16358294" y="7160879"/>
            <a:ext cx="3393915" cy="5044715"/>
            <a:chOff x="0" y="0"/>
            <a:chExt cx="3175000" cy="471932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593" t="0" r="-23755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4"/>
              <a:stretch>
                <a:fillRect l="-4322" t="-3535" r="-5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87969" y="-2692472"/>
            <a:ext cx="16912832" cy="15671945"/>
          </a:xfrm>
          <a:custGeom>
            <a:avLst/>
            <a:gdLst/>
            <a:ahLst/>
            <a:cxnLst/>
            <a:rect r="r" b="b" t="t" l="l"/>
            <a:pathLst>
              <a:path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4"/>
                </a:lnTo>
                <a:lnTo>
                  <a:pt x="0" y="15671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08875">
            <a:off x="-2207868" y="-909253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6871" y="64453"/>
            <a:ext cx="9922541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harlika"/>
              </a:rPr>
              <a:t>Indias’s First...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DAF1e1R_wAU</dc:identifier>
  <dcterms:modified xsi:type="dcterms:W3CDTF">2011-08-01T06:04:30Z</dcterms:modified>
  <cp:revision>1</cp:revision>
  <dc:title>[Original size] J.R.D Tata</dc:title>
</cp:coreProperties>
</file>